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2" r:id="rId3"/>
    <p:sldId id="295" r:id="rId4"/>
    <p:sldId id="256" r:id="rId5"/>
    <p:sldId id="299" r:id="rId7"/>
    <p:sldId id="259" r:id="rId8"/>
    <p:sldId id="312" r:id="rId9"/>
    <p:sldId id="313" r:id="rId10"/>
    <p:sldId id="363" r:id="rId11"/>
    <p:sldId id="316" r:id="rId12"/>
    <p:sldId id="364" r:id="rId13"/>
    <p:sldId id="317" r:id="rId14"/>
    <p:sldId id="301" r:id="rId15"/>
    <p:sldId id="388" r:id="rId16"/>
    <p:sldId id="338" r:id="rId17"/>
    <p:sldId id="397" r:id="rId18"/>
    <p:sldId id="304" r:id="rId19"/>
    <p:sldId id="331" r:id="rId20"/>
    <p:sldId id="309" r:id="rId21"/>
    <p:sldId id="328" r:id="rId22"/>
    <p:sldId id="334" r:id="rId23"/>
  </p:sldIdLst>
  <p:sldSz cx="9144000" cy="5715000" type="screen16x10"/>
  <p:notesSz cx="6858000" cy="9144000"/>
  <p:custDataLst>
    <p:tags r:id="rId2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5" autoAdjust="0"/>
    <p:restoredTop sz="94660"/>
  </p:normalViewPr>
  <p:slideViewPr>
    <p:cSldViewPr>
      <p:cViewPr>
        <p:scale>
          <a:sx n="90" d="100"/>
          <a:sy n="90" d="100"/>
        </p:scale>
        <p:origin x="-2244" y="-804"/>
      </p:cViewPr>
      <p:guideLst>
        <p:guide orient="horz" pos="1936"/>
        <p:guide pos="27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644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6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5ECF2BFC-1EE1-4208-987B-FD6E20AFA0DA}" type="datetime1">
              <a:rPr lang="zh-CN" altLang="en-US"/>
            </a:fld>
            <a:endParaRPr lang="zh-CN" altLang="en-US" sz="1200"/>
          </a:p>
        </p:txBody>
      </p:sp>
      <p:sp>
        <p:nvSpPr>
          <p:cNvPr id="51204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12700">
            <a:noFill/>
            <a:beve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第二级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第三级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第四级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4C5DB2B2-FA89-43B8-AFD8-2CBF68948E39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p>
            <a:pPr>
              <a:defRPr/>
            </a:pPr>
            <a:fld id="{5ECF2BFC-1EE1-4208-987B-FD6E20AFA0DA}" type="datetime1">
              <a:rPr lang="zh-CN" altLang="en-US"/>
            </a:fld>
            <a:endParaRPr lang="zh-CN" altLang="en-US" sz="12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>
              <a:defRPr/>
            </a:pPr>
            <a:fld id="{4C5DB2B2-FA89-43B8-AFD8-2CBF68948E39}" type="slidenum">
              <a:rPr lang="zh-CN" altLang="en-US"/>
            </a:fld>
            <a:endParaRPr lang="zh-CN" altLang="en-US" sz="12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p>
            <a:pPr>
              <a:defRPr/>
            </a:pPr>
            <a:fld id="{5ECF2BFC-1EE1-4208-987B-FD6E20AFA0DA}" type="datetime1">
              <a:rPr lang="zh-CN" altLang="en-US"/>
            </a:fld>
            <a:endParaRPr lang="zh-CN" altLang="en-US" sz="12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>
              <a:defRPr/>
            </a:pPr>
            <a:fld id="{4C5DB2B2-FA89-43B8-AFD8-2CBF68948E39}" type="slidenum">
              <a:rPr lang="zh-CN" altLang="en-US"/>
            </a:fld>
            <a:endParaRPr lang="zh-CN" altLang="en-US" sz="12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7C50A-C235-47E2-A49C-C899F68E7758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140E-AE65-4752-965D-6FC6B696A4A6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CF82A-0683-469B-B1BF-1EA4943D1D9E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41C4C-44A7-4220-A138-185E776E6F57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E3C13-BD40-4A9D-8A43-9C544B95310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2A6AB-2D51-41CC-AE01-D1691754B7A7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F3C9-F009-4179-9A04-218B9EB56701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D63C-AED4-4056-9BB0-F8A669F1EA5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38313-986A-41E1-8CCE-899C4120F07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07D2B-6334-4D67-8D52-FDF2CBF84627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14192-4549-4FA6-A3CB-D07483F6DD95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C2DE-61D3-4E9E-9FE2-AEEA1A14D90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DD556-52AB-4658-B306-DD4A806BE789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A8C29-9A58-4EDF-9C6D-D16FCC93EB5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FBB0-697D-4548-B0ED-70FED6E50CE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A209-BC54-46F7-871A-4E9BCC11DE5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D6C2-2464-4EB7-97AF-CE79D572ACF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A291D-4319-4931-B37A-F36150C38D4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E59B-F344-42D5-8329-2502887BE58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3572-1673-4A04-94F0-936A9F2134B4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BA5D-1A21-4914-AC88-481733AC8BB0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BCB2F-B7ED-4181-A76B-39644CEB880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方正兰亭粗黑_GBK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41B09-A083-48DF-8724-78DE9838D712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92A7-4C02-4328-B456-E0D76E570144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>
                <a:sym typeface="方正兰亭粗黑_GBK" charset="-122"/>
              </a:rPr>
              <a:t>单击此处编辑母版标题样式</a:t>
            </a:r>
            <a:endParaRPr lang="zh-CN" altLang="zh-CN" smtClean="0">
              <a:sym typeface="方正兰亭粗黑_GBK" charset="-122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>
                <a:sym typeface="方正兰亭粗黑_GBK" charset="-122"/>
              </a:rPr>
              <a:t>单击此处编辑母版文本样式</a:t>
            </a:r>
            <a:endParaRPr lang="zh-CN" altLang="zh-CN" smtClean="0">
              <a:sym typeface="方正兰亭粗黑_GBK" charset="-122"/>
            </a:endParaRPr>
          </a:p>
          <a:p>
            <a:pPr lvl="1"/>
            <a:r>
              <a:rPr lang="zh-CN" altLang="zh-CN" smtClean="0">
                <a:sym typeface="方正兰亭粗黑_GBK" charset="-122"/>
              </a:rPr>
              <a:t>第二级</a:t>
            </a:r>
            <a:endParaRPr lang="zh-CN" altLang="zh-CN" smtClean="0">
              <a:sym typeface="方正兰亭粗黑_GBK" charset="-122"/>
            </a:endParaRPr>
          </a:p>
          <a:p>
            <a:pPr lvl="2"/>
            <a:r>
              <a:rPr lang="zh-CN" altLang="zh-CN" smtClean="0">
                <a:sym typeface="方正兰亭粗黑_GBK" charset="-122"/>
              </a:rPr>
              <a:t>第三级</a:t>
            </a:r>
            <a:endParaRPr lang="zh-CN" altLang="zh-CN" smtClean="0">
              <a:sym typeface="方正兰亭粗黑_GBK" charset="-122"/>
            </a:endParaRPr>
          </a:p>
          <a:p>
            <a:pPr lvl="3"/>
            <a:r>
              <a:rPr lang="zh-CN" altLang="zh-CN" smtClean="0">
                <a:sym typeface="方正兰亭粗黑_GBK" charset="-122"/>
              </a:rPr>
              <a:t>第四级</a:t>
            </a:r>
            <a:endParaRPr lang="zh-CN" altLang="zh-CN" smtClean="0">
              <a:sym typeface="方正兰亭粗黑_GBK" charset="-122"/>
            </a:endParaRPr>
          </a:p>
          <a:p>
            <a:pPr lvl="4"/>
            <a:r>
              <a:rPr lang="zh-CN" altLang="zh-CN" smtClean="0">
                <a:sym typeface="方正兰亭粗黑_GBK" charset="-122"/>
              </a:rPr>
              <a:t>第五级</a:t>
            </a:r>
            <a:endParaRPr lang="zh-CN" altLang="zh-CN" smtClean="0">
              <a:sym typeface="方正兰亭粗黑_GBK" charset="-122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97488"/>
            <a:ext cx="2133600" cy="3032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D07795-D8A8-43CC-B448-24B72E2E2B12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97488"/>
            <a:ext cx="2895600" cy="3032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97488"/>
            <a:ext cx="2133600" cy="3032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88EC9A-24AE-4A74-B405-CCB5B137CBA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方正兰亭粗黑_GBK" charset="-122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兰亭粗黑_GBK" charset="-122"/>
          <a:ea typeface="宋体" panose="02010600030101010101" pitchFamily="2" charset="-122"/>
          <a:sym typeface="方正兰亭粗黑_GBK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方正兰亭粗黑_GBK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方正兰亭粗黑_GBK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方正兰亭粗黑_GBK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方正兰亭粗黑_GBK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4.jpeg"/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tags" Target="../tags/tag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media" Target="file:///E:\&#23459;&#20256;&#29255;&#32032;&#26448;\&#36828;&#26223;&#12298;&#31206;&#27721;&#36741;&#35686;&#22521;&#35757;&#29677;&#12299;&#23459;&#20256;&#29255;\&#28151;&#21512;&#38899;&#20048;&#65288;&#22763;&#31361;&#65292;&#20154;&#27665;&#35686;&#65292;&#25112;&#20105;&#36827;&#34892;&#26354;&#65289;.mp3" TargetMode="External"/><Relationship Id="rId3" Type="http://schemas.openxmlformats.org/officeDocument/2006/relationships/audio" Target="file:///E:\&#23459;&#20256;&#29255;&#32032;&#26448;\&#36828;&#26223;&#12298;&#31206;&#27721;&#36741;&#35686;&#22521;&#35757;&#29677;&#12299;&#23459;&#20256;&#29255;\&#28151;&#21512;&#38899;&#20048;&#65288;&#22763;&#31361;&#65292;&#20154;&#27665;&#35686;&#65292;&#25112;&#20105;&#36827;&#34892;&#26354;&#65289;.mp3" TargetMode="External"/><Relationship Id="rId2" Type="http://schemas.openxmlformats.org/officeDocument/2006/relationships/image" Target="../media/image6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等腰三角形 4"/>
          <p:cNvSpPr>
            <a:spLocks noChangeArrowheads="1"/>
          </p:cNvSpPr>
          <p:nvPr/>
        </p:nvSpPr>
        <p:spPr bwMode="auto">
          <a:xfrm rot="5400000">
            <a:off x="-15875" y="315913"/>
            <a:ext cx="287337" cy="249238"/>
          </a:xfrm>
          <a:prstGeom prst="triangle">
            <a:avLst>
              <a:gd name="adj" fmla="val 50000"/>
            </a:avLst>
          </a:prstGeom>
          <a:solidFill>
            <a:srgbClr val="7F7F7F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7" name="TextBox 1"/>
          <p:cNvSpPr>
            <a:spLocks noChangeArrowheads="1"/>
          </p:cNvSpPr>
          <p:nvPr/>
        </p:nvSpPr>
        <p:spPr bwMode="auto">
          <a:xfrm>
            <a:off x="261303" y="1561392"/>
            <a:ext cx="601789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方正细圆简体" panose="02010601030101010101" pitchFamily="65" charset="-122"/>
                <a:ea typeface="方正细圆简体" panose="02010601030101010101" pitchFamily="65" charset="-122"/>
                <a:sym typeface="+mn-ea"/>
              </a:rPr>
              <a:t>西安市公安局地铁公安分局</a:t>
            </a:r>
            <a:endParaRPr lang="zh-CN" altLang="en-US" sz="2400" b="1" dirty="0">
              <a:solidFill>
                <a:srgbClr val="FF0000"/>
              </a:solidFill>
              <a:latin typeface="方正细圆简体" panose="02010601030101010101" pitchFamily="65" charset="-122"/>
              <a:ea typeface="方正细圆简体" panose="02010601030101010101" pitchFamily="65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方正细圆简体" panose="02010601030101010101" pitchFamily="65" charset="-122"/>
                <a:ea typeface="方正细圆简体" panose="02010601030101010101" pitchFamily="65" charset="-122"/>
                <a:sym typeface="方正细圆简体" panose="02010601030101010101" pitchFamily="65" charset="-122"/>
              </a:rPr>
              <a:t>2021年新招录辅警岗前培训</a:t>
            </a:r>
            <a:r>
              <a:rPr lang="en-US" altLang="zh-CN" sz="2400" b="1" dirty="0">
                <a:solidFill>
                  <a:srgbClr val="FF0000"/>
                </a:solidFill>
                <a:latin typeface="方正细圆简体" panose="02010601030101010101" pitchFamily="65" charset="-122"/>
                <a:ea typeface="方正细圆简体" panose="02010601030101010101" pitchFamily="65" charset="-122"/>
                <a:sym typeface="方正细圆简体" panose="02010601030101010101" pitchFamily="65" charset="-122"/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  <a:latin typeface="方正细圆简体" panose="02010601030101010101" pitchFamily="65" charset="-122"/>
                <a:ea typeface="方正细圆简体" panose="02010601030101010101" pitchFamily="65" charset="-122"/>
                <a:sym typeface="方正细圆简体" panose="02010601030101010101" pitchFamily="65" charset="-122"/>
              </a:rPr>
              <a:t>层级晋升培训</a:t>
            </a:r>
            <a:endParaRPr lang="zh-CN" altLang="en-US" sz="2400" b="1" dirty="0">
              <a:solidFill>
                <a:srgbClr val="FF0000"/>
              </a:solidFill>
              <a:latin typeface="方正细圆简体" panose="02010601030101010101" pitchFamily="65" charset="-122"/>
              <a:ea typeface="方正细圆简体" panose="02010601030101010101" pitchFamily="65" charset="-122"/>
              <a:sym typeface="方正细圆简体" panose="02010601030101010101" pitchFamily="65" charset="-122"/>
            </a:endParaRPr>
          </a:p>
        </p:txBody>
      </p:sp>
      <p:sp>
        <p:nvSpPr>
          <p:cNvPr id="3078" name="TextBox 5"/>
          <p:cNvSpPr>
            <a:spLocks noChangeArrowheads="1"/>
          </p:cNvSpPr>
          <p:nvPr/>
        </p:nvSpPr>
        <p:spPr bwMode="auto">
          <a:xfrm>
            <a:off x="1690179" y="2958148"/>
            <a:ext cx="38544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  <a:sym typeface="方正兰亭粗黑_GBK" charset="-122"/>
              </a:rPr>
              <a:t>承训：</a:t>
            </a:r>
            <a:r>
              <a:rPr lang="zh-CN" altLang="en-US" sz="1800" b="1" dirty="0" smtClean="0">
                <a:latin typeface="黑体" panose="02010609060101010101" charset="-122"/>
                <a:ea typeface="黑体" panose="02010609060101010101" charset="-122"/>
                <a:sym typeface="方正兰亭粗黑_GBK" charset="-122"/>
              </a:rPr>
              <a:t>陕西远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  <a:sym typeface="方正兰亭粗黑_GBK" charset="-122"/>
              </a:rPr>
              <a:t>景职业技能培训学校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  <a:sym typeface="方正兰亭粗黑_GBK" charset="-122"/>
            </a:endParaRPr>
          </a:p>
        </p:txBody>
      </p:sp>
      <p:sp>
        <p:nvSpPr>
          <p:cNvPr id="3085" name="矩形 12"/>
          <p:cNvSpPr>
            <a:spLocks noChangeArrowheads="1"/>
          </p:cNvSpPr>
          <p:nvPr/>
        </p:nvSpPr>
        <p:spPr bwMode="auto">
          <a:xfrm flipH="1">
            <a:off x="6875779" y="3649566"/>
            <a:ext cx="307975" cy="1189134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5978" y="5160963"/>
            <a:ext cx="5696585" cy="36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lnSpc>
                <a:spcPct val="110000"/>
              </a:lnSpc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陕西远景职业技能培训学校网站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-WWW.yuanjingbaoan.com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49" name="图片 13" descr="C:\Users\Administrator\Desktop\0ab75efb80e8fe008570ab9bb3ca933.jpg0ab75efb80e8fe008570ab9bb3ca9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82820" y="3604260"/>
            <a:ext cx="1800225" cy="13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图片 18" descr="C:\Users\Administrator\Desktop\5b6954e37b2fc6de015f48a68e24c5a.jpg5b6954e37b2fc6de015f48a68e24c5a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5745" y="1362710"/>
            <a:ext cx="1863725" cy="128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图片 23" descr="C:\Users\Administrator\Desktop\e721deae72fb67031a578135ce37b57.jpge721deae72fb67031a578135ce37b5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385" y="3583305"/>
            <a:ext cx="1729105" cy="13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 descr="C:\Users\Administrator\Desktop\c1805dd175148793014950515ecd2c9.jpgc1805dd175148793014950515ecd2c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260" y="3578225"/>
            <a:ext cx="1733550" cy="1326515"/>
          </a:xfrm>
          <a:prstGeom prst="rect">
            <a:avLst/>
          </a:prstGeom>
        </p:spPr>
      </p:pic>
      <p:pic>
        <p:nvPicPr>
          <p:cNvPr id="17" name="图片 16" descr="E:\地铁培训一期（2021.517-24）\地铁第一期培训掠影\5.18日开班\89aaed4edde57f8e0728c784c3a5c42.jpg89aaed4edde57f8e0728c784c3a5c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65620" y="3590290"/>
            <a:ext cx="1756410" cy="1308100"/>
          </a:xfrm>
          <a:prstGeom prst="rect">
            <a:avLst/>
          </a:prstGeom>
        </p:spPr>
      </p:pic>
      <p:pic>
        <p:nvPicPr>
          <p:cNvPr id="13" name="图片 12" descr="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044" y="0"/>
            <a:ext cx="1825752" cy="1548384"/>
          </a:xfrm>
          <a:prstGeom prst="rect">
            <a:avLst/>
          </a:prstGeom>
        </p:spPr>
      </p:pic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60" y="5233670"/>
            <a:ext cx="1033145" cy="262890"/>
          </a:xfrm>
          <a:noFill/>
          <a:ln>
            <a:miter lim="800000"/>
          </a:ln>
        </p:spPr>
        <p:txBody>
          <a:bodyPr/>
          <a:lstStyle/>
          <a:p>
            <a:fld id="{A41504D6-7D20-464A-937B-6AE870FFB1A5}" type="slidenum">
              <a:rPr lang="zh-CN" altLang="en-US" smtClean="0">
                <a:sym typeface="方正兰亭粗黑_GBK" charset="-122"/>
              </a:rPr>
            </a:fld>
            <a:endParaRPr lang="zh-CN" altLang="en-US" sz="1800" smtClean="0">
              <a:solidFill>
                <a:schemeClr val="tx1"/>
              </a:solidFill>
              <a:sym typeface="方正兰亭粗黑_GBK" charset="-122"/>
            </a:endParaRPr>
          </a:p>
        </p:txBody>
      </p:sp>
    </p:spTree>
  </p:cSld>
  <p:clrMapOvr>
    <a:masterClrMapping/>
  </p:clrMapOvr>
  <p:transition spd="med" advTm="20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indefinite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indefinite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to="(#ppt_y)" calcmode="lin" valueType="num">
                                      <p:cBhvr>
                                        <p:cTn id="1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indefinite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indefinite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indefinite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indefinite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indefinite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indefinite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indefinite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indefinite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indefinite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indefinite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indefinite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indefinite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indefinite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 autoUpdateAnimBg="0"/>
      <p:bldP spid="3077" grpId="0" bldLvl="0" autoUpdateAnimBg="0"/>
      <p:bldP spid="3078" grpId="0" bldLvl="0" autoUpdateAnimBg="0"/>
      <p:bldP spid="3085" grpId="0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11"/>
          <p:cNvSpPr>
            <a:spLocks noChangeArrowheads="1"/>
          </p:cNvSpPr>
          <p:nvPr/>
        </p:nvSpPr>
        <p:spPr bwMode="auto">
          <a:xfrm>
            <a:off x="4424680" y="3433445"/>
            <a:ext cx="1944370" cy="1038860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052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专业理论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1907540" y="3505200"/>
            <a:ext cx="1944370" cy="1038860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2195830" y="3721100"/>
            <a:ext cx="15144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危爆基础知识、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 eaLnBrk="1" hangingPunct="1"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认定标准及程序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8945" y="4657090"/>
            <a:ext cx="2061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主讲：地铁分局王虎良警官</a:t>
            </a:r>
            <a:endParaRPr lang="zh-CN" altLang="en-US" sz="1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12" descr="IMG_2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8765" y="879475"/>
            <a:ext cx="2705735" cy="2378075"/>
          </a:xfrm>
          <a:prstGeom prst="hexagon">
            <a:avLst/>
          </a:prstGeom>
          <a:noFill/>
          <a:ln w="9525">
            <a:noFill/>
          </a:ln>
        </p:spPr>
      </p:pic>
      <p:pic>
        <p:nvPicPr>
          <p:cNvPr id="4" name="图片 -2147482615" descr="IMG_265"/>
          <p:cNvPicPr>
            <a:picLocks noChangeAspect="1"/>
          </p:cNvPicPr>
          <p:nvPr/>
        </p:nvPicPr>
        <p:blipFill>
          <a:blip r:embed="rId2"/>
          <a:srcRect t="12" r="50137" b="50089"/>
          <a:stretch>
            <a:fillRect/>
          </a:stretch>
        </p:blipFill>
        <p:spPr>
          <a:xfrm>
            <a:off x="6626225" y="926465"/>
            <a:ext cx="2244090" cy="2388235"/>
          </a:xfrm>
          <a:prstGeom prst="octagon">
            <a:avLst/>
          </a:prstGeom>
          <a:noFill/>
          <a:ln w="9525">
            <a:noFill/>
          </a:ln>
        </p:spPr>
      </p:pic>
      <p:sp>
        <p:nvSpPr>
          <p:cNvPr id="6" name="TextBox 19"/>
          <p:cNvSpPr txBox="1"/>
          <p:nvPr/>
        </p:nvSpPr>
        <p:spPr>
          <a:xfrm>
            <a:off x="6888480" y="4657090"/>
            <a:ext cx="22555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主讲：地铁分局</a:t>
            </a:r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刘永鹏警官</a:t>
            </a:r>
            <a:endParaRPr lang="zh-CN" altLang="en-US" sz="1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-2147482609" descr="IMG_2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245" y="873125"/>
            <a:ext cx="2421890" cy="244094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4611370" y="3709035"/>
            <a:ext cx="15144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 eaLnBrk="1" hangingPunct="1"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巡更系统应用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568190" y="4657090"/>
            <a:ext cx="202057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主讲：地铁分局李景曦警官</a:t>
            </a:r>
            <a:endParaRPr lang="zh-CN" altLang="en-US" sz="1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" name="椭圆 11"/>
          <p:cNvSpPr>
            <a:spLocks noChangeArrowheads="1"/>
          </p:cNvSpPr>
          <p:nvPr/>
        </p:nvSpPr>
        <p:spPr bwMode="auto">
          <a:xfrm>
            <a:off x="6981825" y="3502025"/>
            <a:ext cx="1944370" cy="1038860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TextBox 12"/>
          <p:cNvSpPr>
            <a:spLocks noChangeArrowheads="1"/>
          </p:cNvSpPr>
          <p:nvPr/>
        </p:nvSpPr>
        <p:spPr bwMode="auto">
          <a:xfrm>
            <a:off x="7031990" y="3649345"/>
            <a:ext cx="1985645" cy="8915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管制刀具认定、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 eaLnBrk="1" hangingPunct="1"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取证及处理注意事项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 eaLnBrk="1" hangingPunct="1">
              <a:buFont typeface="Arial" panose="020B0604020202020204" pitchFamily="34" charset="0"/>
              <a:buNone/>
            </a:pP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  <p:bldP spid="20" grpId="0"/>
      <p:bldP spid="8" grpId="0" bldLvl="0" autoUpdateAnimBg="0"/>
      <p:bldP spid="11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052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专业理论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2915285" y="3780790"/>
            <a:ext cx="1569720" cy="1189355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3131820" y="4154805"/>
            <a:ext cx="11607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110接处警</a:t>
            </a:r>
            <a:endParaRPr lang="zh-CN" altLang="en-US" sz="1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注意事项</a:t>
            </a:r>
            <a:endParaRPr lang="zh-CN" altLang="en-US" sz="1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5830" y="4930140"/>
            <a:ext cx="2849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主讲：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地铁分局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张琦警官</a:t>
            </a:r>
            <a:endParaRPr lang="zh-CN" altLang="en-US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-2147482617" descr="IMG_2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2335" y="481330"/>
            <a:ext cx="2895600" cy="223837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7740650" y="3289300"/>
            <a:ext cx="25260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900" b="0">
                <a:solidFill>
                  <a:srgbClr val="FFFBF4"/>
                </a:solidFill>
                <a:ea typeface="宋体" panose="02010600030101010101" pitchFamily="2" charset="-122"/>
              </a:rPr>
              <a:t>张琦警官授授课，内容：《地张琦警官授课，内容：《地铁110接处警注意事项》铁110接处警注意事项》。事项》。张琦警官授课，内容：《地铁110接处警注意事项》。</a:t>
            </a:r>
            <a:endParaRPr lang="zh-CN" sz="900" b="0">
              <a:solidFill>
                <a:srgbClr val="FFFBF4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-2147482614" descr="IMG_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385" y="481330"/>
            <a:ext cx="2985770" cy="2255520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5" name="椭圆 11"/>
          <p:cNvSpPr>
            <a:spLocks noChangeArrowheads="1"/>
          </p:cNvSpPr>
          <p:nvPr/>
        </p:nvSpPr>
        <p:spPr bwMode="auto">
          <a:xfrm>
            <a:off x="6461760" y="3793490"/>
            <a:ext cx="1557020" cy="1212850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TextBox 12"/>
          <p:cNvSpPr>
            <a:spLocks noChangeArrowheads="1"/>
          </p:cNvSpPr>
          <p:nvPr/>
        </p:nvSpPr>
        <p:spPr bwMode="auto">
          <a:xfrm>
            <a:off x="6371590" y="4081145"/>
            <a:ext cx="17811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地铁治安形势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站内巡逻盘查工作</a:t>
            </a:r>
            <a:endParaRPr lang="zh-CN" altLang="en-US" sz="14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2285" y="4945380"/>
            <a:ext cx="29413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主讲：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地铁分局赵学科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警官</a:t>
            </a:r>
            <a:endParaRPr lang="zh-CN" altLang="en-US"/>
          </a:p>
        </p:txBody>
      </p:sp>
      <p:pic>
        <p:nvPicPr>
          <p:cNvPr id="8" name="图片 7" descr="a30cd77521726ea459084cfc942cb886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195" y="2324100"/>
            <a:ext cx="2858135" cy="1456690"/>
          </a:xfrm>
          <a:prstGeom prst="rect">
            <a:avLst/>
          </a:prstGeom>
        </p:spPr>
      </p:pic>
      <p:pic>
        <p:nvPicPr>
          <p:cNvPr id="9" name="图片 8" descr="e9244e586dfb6739c63fa75e9d949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350" y="2324100"/>
            <a:ext cx="2591435" cy="1429385"/>
          </a:xfrm>
          <a:prstGeom prst="rect">
            <a:avLst/>
          </a:prstGeom>
        </p:spPr>
      </p:pic>
    </p:spTree>
  </p:cSld>
  <p:clrMapOvr>
    <a:masterClrMapping/>
  </p:clrMapOvr>
  <p:transition spd="slow" advClick="0" advTm="6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  <p:bldP spid="20" grpId="0"/>
      <p:bldP spid="4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行为规范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3721" y="1705404"/>
            <a:ext cx="6696558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en-US" altLang="zh-CN" sz="2000" b="1" dirty="0" smtClean="0"/>
              <a:t>      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zh-CN" altLang="zh-CN" sz="2000" b="1" dirty="0" smtClean="0">
                <a:solidFill>
                  <a:srgbClr val="FF0000"/>
                </a:solidFill>
              </a:rPr>
              <a:t>辅助活动培养了日常养成。</a:t>
            </a:r>
            <a:r>
              <a:rPr lang="zh-CN" altLang="zh-CN" sz="2000" b="1" dirty="0" smtClean="0"/>
              <a:t>为了规范工作和生活中的行为举止，塑造严谨的工作作风，坚持一日生活制度化、规范化，从</a:t>
            </a:r>
            <a:r>
              <a:rPr lang="zh-CN" altLang="zh-CN" sz="2000" b="1" dirty="0" smtClean="0">
                <a:sym typeface="+mn-ea"/>
              </a:rPr>
              <a:t>警纪警规、</a:t>
            </a:r>
            <a:r>
              <a:rPr lang="zh-CN" altLang="en-US" sz="2000" b="1" dirty="0" smtClean="0">
                <a:sym typeface="+mn-ea"/>
              </a:rPr>
              <a:t>纪律作风、</a:t>
            </a:r>
            <a:r>
              <a:rPr lang="zh-CN" altLang="zh-CN" sz="2000" b="1" dirty="0" smtClean="0">
                <a:sym typeface="+mn-ea"/>
              </a:rPr>
              <a:t>仪容仪表、礼节礼貌、到</a:t>
            </a:r>
            <a:r>
              <a:rPr lang="zh-CN" altLang="zh-CN" sz="2000" b="1" dirty="0" smtClean="0"/>
              <a:t>内务评比、作业展评</a:t>
            </a:r>
            <a:r>
              <a:rPr lang="zh-CN" altLang="zh-CN" sz="2000" b="1" dirty="0" smtClean="0">
                <a:sym typeface="+mn-ea"/>
              </a:rPr>
              <a:t>、</a:t>
            </a:r>
            <a:r>
              <a:rPr lang="zh-CN" altLang="zh-CN" sz="2000" b="1" dirty="0" smtClean="0">
                <a:sym typeface="+mn-ea"/>
              </a:rPr>
              <a:t>教</a:t>
            </a:r>
            <a:r>
              <a:rPr lang="zh-CN" altLang="zh-CN" sz="2000" b="1" dirty="0" smtClean="0">
                <a:sym typeface="+mn-ea"/>
              </a:rPr>
              <a:t>歌</a:t>
            </a:r>
            <a:r>
              <a:rPr lang="zh-CN" altLang="zh-CN" sz="2000" b="1" dirty="0" smtClean="0">
                <a:sym typeface="+mn-ea"/>
              </a:rPr>
              <a:t>拉</a:t>
            </a:r>
            <a:r>
              <a:rPr lang="zh-CN" altLang="zh-CN" sz="2000" b="1" dirty="0" smtClean="0">
                <a:sym typeface="+mn-ea"/>
              </a:rPr>
              <a:t>唱</a:t>
            </a:r>
            <a:r>
              <a:rPr lang="zh-CN" altLang="zh-CN" sz="2000" b="1" dirty="0" smtClean="0"/>
              <a:t>等学习活动，达到了知与行、说与做、练与养、训与用的统一。</a:t>
            </a:r>
            <a:endParaRPr lang="zh-CN" altLang="en-US" dirty="0"/>
          </a:p>
        </p:txBody>
      </p:sp>
    </p:spTree>
  </p:cSld>
  <p:clrMapOvr>
    <a:masterClrMapping/>
  </p:clrMapOvr>
  <p:transition spd="slow" advClick="0" advTm="8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4339" grpId="0" bldLvl="0" autoUpdateAnimBg="0"/>
      <p:bldP spid="14340" grpId="0" bldLvl="0" autoUpdateAnimBg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3098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41288" y="679133"/>
            <a:ext cx="107188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sz="1400" dirty="0" smtClean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35622" y="3578053"/>
            <a:ext cx="1871663" cy="1871663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256622" y="4081602"/>
            <a:ext cx="1507144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作风建设 </a:t>
            </a:r>
            <a:endParaRPr lang="en-US" altLang="zh-CN" sz="2400" b="1" dirty="0" smtClean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警规警纪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215" y="265430"/>
            <a:ext cx="11741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行为规范</a:t>
            </a:r>
            <a:endParaRPr lang="zh-CN" altLang="en-US"/>
          </a:p>
        </p:txBody>
      </p:sp>
      <p:pic>
        <p:nvPicPr>
          <p:cNvPr id="5" name="图片 -2147482616" descr="IMG_264"/>
          <p:cNvPicPr>
            <a:picLocks noChangeAspect="1"/>
          </p:cNvPicPr>
          <p:nvPr/>
        </p:nvPicPr>
        <p:blipFill>
          <a:blip r:embed="rId1"/>
          <a:srcRect l="-560" t="1695" r="2196" b="12239"/>
          <a:stretch>
            <a:fillRect/>
          </a:stretch>
        </p:blipFill>
        <p:spPr>
          <a:xfrm>
            <a:off x="683260" y="913130"/>
            <a:ext cx="2767965" cy="2482850"/>
          </a:xfrm>
          <a:prstGeom prst="hexagon">
            <a:avLst/>
          </a:prstGeom>
          <a:noFill/>
          <a:ln w="9525">
            <a:noFill/>
          </a:ln>
        </p:spPr>
      </p:pic>
      <p:pic>
        <p:nvPicPr>
          <p:cNvPr id="6" name="图片 -2147482612" descr="IMG_268"/>
          <p:cNvPicPr>
            <a:picLocks noChangeAspect="1"/>
          </p:cNvPicPr>
          <p:nvPr/>
        </p:nvPicPr>
        <p:blipFill>
          <a:blip r:embed="rId2"/>
          <a:srcRect l="5484" t="65997" r="222" b="4973"/>
          <a:stretch>
            <a:fillRect/>
          </a:stretch>
        </p:blipFill>
        <p:spPr>
          <a:xfrm>
            <a:off x="6227445" y="940435"/>
            <a:ext cx="2872740" cy="2361565"/>
          </a:xfrm>
          <a:prstGeom prst="hexagon">
            <a:avLst/>
          </a:prstGeom>
          <a:noFill/>
          <a:ln w="9525">
            <a:noFill/>
          </a:ln>
        </p:spPr>
      </p:pic>
      <p:pic>
        <p:nvPicPr>
          <p:cNvPr id="7" name="图片 -2147482605" descr="IMG_275"/>
          <p:cNvPicPr>
            <a:picLocks noChangeAspect="1"/>
          </p:cNvPicPr>
          <p:nvPr/>
        </p:nvPicPr>
        <p:blipFill>
          <a:blip r:embed="rId3"/>
          <a:srcRect l="10312" t="-11795" r="12259" b="-2885"/>
          <a:stretch>
            <a:fillRect/>
          </a:stretch>
        </p:blipFill>
        <p:spPr>
          <a:xfrm>
            <a:off x="3347720" y="2137410"/>
            <a:ext cx="3119120" cy="3321050"/>
          </a:xfrm>
          <a:prstGeom prst="heart">
            <a:avLst/>
          </a:prstGeom>
          <a:noFill/>
          <a:ln w="9525">
            <a:noFill/>
          </a:ln>
        </p:spPr>
      </p:pic>
      <p:pic>
        <p:nvPicPr>
          <p:cNvPr id="8" name="图片 7" descr="10a39fa9229f13f15fc629f1517b5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3427730" y="430530"/>
            <a:ext cx="2809240" cy="2093595"/>
          </a:xfrm>
          <a:prstGeom prst="ellipse">
            <a:avLst/>
          </a:prstGeom>
        </p:spPr>
      </p:pic>
    </p:spTree>
  </p:cSld>
  <p:clrMapOvr>
    <a:masterClrMapping/>
  </p:clrMapOvr>
  <p:transition spd="slow" advClick="0" advTm="7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军事训练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5742" y="1705404"/>
            <a:ext cx="6480540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        </a:t>
            </a:r>
            <a:r>
              <a:rPr lang="zh-CN" altLang="zh-CN" sz="2000" b="1" dirty="0" smtClean="0">
                <a:solidFill>
                  <a:schemeClr val="tx1"/>
                </a:solidFill>
                <a:sym typeface="+mn-ea"/>
              </a:rPr>
              <a:t>队列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训练和业务培训提</a:t>
            </a:r>
            <a:r>
              <a:rPr lang="zh-CN" altLang="zh-CN" sz="2000" b="1" dirty="0" smtClean="0">
                <a:solidFill>
                  <a:schemeClr val="tx1"/>
                </a:solidFill>
                <a:sym typeface="+mn-ea"/>
              </a:rPr>
              <a:t>升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了整体素质。</a:t>
            </a:r>
            <a:r>
              <a:rPr lang="zh-CN" altLang="zh-CN" sz="2000" b="1" dirty="0" smtClean="0"/>
              <a:t>开展了以单个军人队列动作为主的基本队列训练，培养</a:t>
            </a:r>
            <a:r>
              <a:rPr lang="zh-CN" altLang="zh-CN" sz="2000" b="1" dirty="0" smtClean="0">
                <a:sym typeface="+mn-ea"/>
              </a:rPr>
              <a:t>了行、停、站、坐、警容警貌</a:t>
            </a:r>
            <a:r>
              <a:rPr lang="zh-CN" altLang="zh-CN" sz="2000" b="1" dirty="0" smtClean="0">
                <a:sym typeface="+mn-ea"/>
              </a:rPr>
              <a:t>的</a:t>
            </a:r>
            <a:r>
              <a:rPr lang="zh-CN" altLang="zh-CN" sz="2000" b="1" dirty="0" smtClean="0"/>
              <a:t>良好形象。开展了单警装备、武装警械、查缉战术、擒拿格斗、交警指挥、</a:t>
            </a:r>
            <a:r>
              <a:rPr lang="zh-CN" altLang="zh-CN" sz="2000" b="1" dirty="0" smtClean="0">
                <a:sym typeface="+mn-ea"/>
              </a:rPr>
              <a:t>窗口服务、公文写作</a:t>
            </a:r>
            <a:r>
              <a:rPr lang="zh-CN" altLang="zh-CN" sz="2000" b="1" dirty="0" smtClean="0"/>
              <a:t>等，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升华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了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培训效果。</a:t>
            </a:r>
            <a:endParaRPr lang="zh-CN" altLang="zh-CN" sz="2000" b="1" dirty="0" smtClean="0">
              <a:solidFill>
                <a:schemeClr val="tx1"/>
              </a:solidFill>
            </a:endParaRPr>
          </a:p>
          <a:p>
            <a:endParaRPr lang="zh-CN" altLang="zh-CN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8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4339" grpId="0" bldLvl="0" autoUpdateAnimBg="0"/>
      <p:bldP spid="14340" grpId="0" bldLvl="0" autoUpdateAnimBg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052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军事训练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34925" y="4093210"/>
            <a:ext cx="1755140" cy="1356360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304312" y="4513736"/>
            <a:ext cx="14020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队列训练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IMG_20210528_164537"/>
          <p:cNvPicPr>
            <a:picLocks noChangeAspect="1"/>
          </p:cNvPicPr>
          <p:nvPr/>
        </p:nvPicPr>
        <p:blipFill>
          <a:blip r:embed="rId1">
            <a:lum bright="-12000" contrast="18000"/>
          </a:blip>
          <a:stretch>
            <a:fillRect/>
          </a:stretch>
        </p:blipFill>
        <p:spPr>
          <a:xfrm>
            <a:off x="5226050" y="1054100"/>
            <a:ext cx="2844800" cy="1781175"/>
          </a:xfrm>
          <a:prstGeom prst="roundRect">
            <a:avLst/>
          </a:prstGeom>
        </p:spPr>
      </p:pic>
      <p:pic>
        <p:nvPicPr>
          <p:cNvPr id="4" name="图片 3" descr="22bd18f17e5516c557afe0c0dc0bd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5" y="3217545"/>
            <a:ext cx="2807970" cy="1817370"/>
          </a:xfrm>
          <a:prstGeom prst="ellipse">
            <a:avLst/>
          </a:prstGeom>
        </p:spPr>
      </p:pic>
      <p:pic>
        <p:nvPicPr>
          <p:cNvPr id="5" name="图片 4" descr="7dcd15033570eb85858a770ef412a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069340"/>
            <a:ext cx="2845435" cy="1804035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5363845" y="3159125"/>
            <a:ext cx="2707005" cy="1814830"/>
          </a:xfrm>
          <a:prstGeom prst="ellipse">
            <a:avLst/>
          </a:prstGeom>
        </p:spPr>
      </p:pic>
    </p:spTree>
  </p:cSld>
  <p:clrMapOvr>
    <a:masterClrMapping/>
  </p:clrMapOvr>
  <p:transition spd="slow" advClick="0" advTm="4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bldLvl="0" animBg="1" autoUpdateAnimBg="0"/>
      <p:bldP spid="14348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军事训练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258445" y="3858260"/>
            <a:ext cx="1649095" cy="1449705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419247" y="4267991"/>
            <a:ext cx="141577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擒拿格斗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7670"/>
          <a:stretch>
            <a:fillRect/>
          </a:stretch>
        </p:blipFill>
        <p:spPr>
          <a:xfrm>
            <a:off x="2196465" y="687705"/>
            <a:ext cx="3208655" cy="211836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65" y="3163570"/>
            <a:ext cx="3308985" cy="2134235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620" y="3145155"/>
            <a:ext cx="3141345" cy="2134870"/>
          </a:xfrm>
          <a:prstGeom prst="roundRect">
            <a:avLst/>
          </a:prstGeom>
        </p:spPr>
      </p:pic>
      <p:pic>
        <p:nvPicPr>
          <p:cNvPr id="6" name="图片 5" descr="IMG_20210519_153411"/>
          <p:cNvPicPr>
            <a:picLocks noChangeAspect="1"/>
          </p:cNvPicPr>
          <p:nvPr/>
        </p:nvPicPr>
        <p:blipFill>
          <a:blip r:embed="rId4"/>
          <a:srcRect l="-1386" t="13505" r="-15735" b="18148"/>
          <a:stretch>
            <a:fillRect/>
          </a:stretch>
        </p:blipFill>
        <p:spPr>
          <a:xfrm>
            <a:off x="6527165" y="1366520"/>
            <a:ext cx="1774190" cy="1071880"/>
          </a:xfrm>
          <a:prstGeom prst="round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0" y="725170"/>
            <a:ext cx="3213100" cy="2094865"/>
          </a:xfrm>
          <a:prstGeom prst="roundRect">
            <a:avLst/>
          </a:prstGeom>
        </p:spPr>
      </p:pic>
    </p:spTree>
  </p:cSld>
  <p:clrMapOvr>
    <a:masterClrMapping/>
  </p:clrMapOvr>
  <p:transition spd="slow" advClick="0" advTm="38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10523_161905"/>
          <p:cNvPicPr>
            <a:picLocks noChangeAspect="1"/>
          </p:cNvPicPr>
          <p:nvPr/>
        </p:nvPicPr>
        <p:blipFill>
          <a:blip r:embed="rId1"/>
          <a:srcRect l="5675" t="9122" r="-1533" b="8711"/>
          <a:stretch>
            <a:fillRect/>
          </a:stretch>
        </p:blipFill>
        <p:spPr>
          <a:xfrm>
            <a:off x="6083935" y="1560830"/>
            <a:ext cx="1993265" cy="1146175"/>
          </a:xfrm>
          <a:prstGeom prst="roundRect">
            <a:avLst/>
          </a:prstGeom>
        </p:spPr>
      </p:pic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b="1" smtClean="0">
                <a:sym typeface="方正兰亭粗黑_GBK" charset="-122"/>
              </a:rPr>
            </a:fld>
            <a:endParaRPr lang="zh-CN" altLang="en-US" sz="1800" b="1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军事训练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245745" y="3910330"/>
            <a:ext cx="1661795" cy="1539875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347492" y="4411501"/>
            <a:ext cx="141577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随机教育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745" y="1129030"/>
            <a:ext cx="2712085" cy="1607820"/>
          </a:xfrm>
          <a:prstGeom prst="roundRect">
            <a:avLst/>
          </a:prstGeom>
        </p:spPr>
      </p:pic>
      <p:pic>
        <p:nvPicPr>
          <p:cNvPr id="6" name="图片 5" descr="IMG_20210522_070426"/>
          <p:cNvPicPr>
            <a:picLocks noChangeAspect="1"/>
          </p:cNvPicPr>
          <p:nvPr/>
        </p:nvPicPr>
        <p:blipFill>
          <a:blip r:embed="rId3"/>
          <a:srcRect l="-5388" t="-14352" r="-9726" b="-507"/>
          <a:stretch>
            <a:fillRect/>
          </a:stretch>
        </p:blipFill>
        <p:spPr>
          <a:xfrm>
            <a:off x="2185670" y="842010"/>
            <a:ext cx="3140710" cy="1902460"/>
          </a:xfrm>
          <a:prstGeom prst="roundRect">
            <a:avLst/>
          </a:prstGeom>
        </p:spPr>
      </p:pic>
      <p:pic>
        <p:nvPicPr>
          <p:cNvPr id="3" name="图片 2" descr="d560781c2b07a4005410a5aa1583c8e"/>
          <p:cNvPicPr>
            <a:picLocks noChangeAspect="1"/>
          </p:cNvPicPr>
          <p:nvPr/>
        </p:nvPicPr>
        <p:blipFill>
          <a:blip r:embed="rId4"/>
          <a:srcRect t="9470" r="23991"/>
          <a:stretch>
            <a:fillRect/>
          </a:stretch>
        </p:blipFill>
        <p:spPr>
          <a:xfrm>
            <a:off x="2352675" y="3292475"/>
            <a:ext cx="2639060" cy="1513205"/>
          </a:xfrm>
          <a:prstGeom prst="roundRect">
            <a:avLst/>
          </a:prstGeom>
        </p:spPr>
      </p:pic>
      <p:pic>
        <p:nvPicPr>
          <p:cNvPr id="5" name="图片 4" descr="7327da402cc66ab95c7ce356d7b0d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890" y="3165475"/>
            <a:ext cx="2720340" cy="1778000"/>
          </a:xfrm>
          <a:prstGeom prst="roundRect">
            <a:avLst/>
          </a:prstGeom>
        </p:spPr>
      </p:pic>
    </p:spTree>
  </p:cSld>
  <p:clrMapOvr>
    <a:masterClrMapping/>
  </p:clrMapOvr>
  <p:transition spd="slow" advClick="0" advTm="19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IMG_20180831_07194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1505" y="1237615"/>
            <a:ext cx="2052955" cy="2738120"/>
          </a:xfrm>
          <a:prstGeom prst="roundRect">
            <a:avLst/>
          </a:prstGeom>
        </p:spPr>
      </p:pic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后勤保障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179070" y="4302125"/>
            <a:ext cx="2357755" cy="1147445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611505" y="4617085"/>
            <a:ext cx="16383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伙食保障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IMG_20210530_1202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35" y="3073400"/>
            <a:ext cx="2437765" cy="1742440"/>
          </a:xfrm>
          <a:prstGeom prst="roundRect">
            <a:avLst/>
          </a:prstGeom>
        </p:spPr>
      </p:pic>
      <p:pic>
        <p:nvPicPr>
          <p:cNvPr id="4" name="图片 -2147482579" descr="IMG_2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80" y="1050290"/>
            <a:ext cx="2453640" cy="176911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图片 -2147482607" descr="IMG_2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20" y="1050290"/>
            <a:ext cx="2410460" cy="18065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7" name="图片 6" descr="89aaed4edde57f8e0728c784c3a5c42"/>
          <p:cNvPicPr>
            <a:picLocks noChangeAspect="1"/>
          </p:cNvPicPr>
          <p:nvPr/>
        </p:nvPicPr>
        <p:blipFill>
          <a:blip r:embed="rId5"/>
          <a:srcRect l="11696" t="4056" r="3571"/>
          <a:stretch>
            <a:fillRect/>
          </a:stretch>
        </p:blipFill>
        <p:spPr>
          <a:xfrm>
            <a:off x="6443980" y="3778250"/>
            <a:ext cx="1396365" cy="1021715"/>
          </a:xfrm>
          <a:prstGeom prst="roundRect">
            <a:avLst/>
          </a:prstGeom>
        </p:spPr>
      </p:pic>
      <p:pic>
        <p:nvPicPr>
          <p:cNvPr id="5" name="图片 4" descr="微信图片_202106071437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50" y="3073400"/>
            <a:ext cx="2439670" cy="1769110"/>
          </a:xfrm>
          <a:prstGeom prst="roundRect">
            <a:avLst/>
          </a:prstGeom>
        </p:spPr>
      </p:pic>
    </p:spTree>
  </p:cSld>
  <p:clrMapOvr>
    <a:masterClrMapping/>
  </p:clrMapOvr>
  <p:transition spd="slow" advClick="0" advTm="71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35560" y="-238760"/>
            <a:ext cx="791210" cy="5584825"/>
          </a:xfrm>
          <a:prstGeom prst="rect">
            <a:avLst/>
          </a:prstGeom>
          <a:solidFill>
            <a:srgbClr val="317FB7">
              <a:alpha val="50195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7" name="矩形 9"/>
          <p:cNvSpPr>
            <a:spLocks noChangeArrowheads="1"/>
          </p:cNvSpPr>
          <p:nvPr/>
        </p:nvSpPr>
        <p:spPr bwMode="auto">
          <a:xfrm>
            <a:off x="107628" y="1705404"/>
            <a:ext cx="792066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业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典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礼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椭圆 8"/>
          <p:cNvSpPr>
            <a:spLocks noChangeArrowheads="1"/>
          </p:cNvSpPr>
          <p:nvPr/>
        </p:nvSpPr>
        <p:spPr bwMode="auto">
          <a:xfrm>
            <a:off x="213786" y="554144"/>
            <a:ext cx="469890" cy="431200"/>
          </a:xfrm>
          <a:prstGeom prst="ellipse">
            <a:avLst/>
          </a:prstGeom>
          <a:solidFill>
            <a:srgbClr val="FFFFFF">
              <a:alpha val="32156"/>
            </a:srgbClr>
          </a:solidFill>
          <a:ln w="12700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  <a:latin typeface="方正兰亭粗黑_GBK" charset="-122"/>
                <a:ea typeface="方正兰亭粗黑_GBK" charset="-122"/>
                <a:sym typeface="方正兰亭粗黑_GBK" charset="-122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方正兰亭粗黑_GBK" charset="-122"/>
              <a:ea typeface="方正兰亭粗黑_GBK" charset="-122"/>
              <a:sym typeface="方正兰亭粗黑_GBK" charset="-122"/>
            </a:endParaRPr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4072255" y="4840605"/>
            <a:ext cx="1734185" cy="398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培训成果汇报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mmexport16218521960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87145" y="575310"/>
            <a:ext cx="2226310" cy="1485900"/>
          </a:xfrm>
          <a:prstGeom prst="roundRect">
            <a:avLst/>
          </a:prstGeom>
        </p:spPr>
      </p:pic>
      <p:pic>
        <p:nvPicPr>
          <p:cNvPr id="4" name="图片 46" descr="IMG_2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3182620"/>
            <a:ext cx="1626870" cy="11233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5" name="图片 -2147482584" descr="IMG_270"/>
          <p:cNvPicPr>
            <a:picLocks noChangeAspect="1"/>
          </p:cNvPicPr>
          <p:nvPr/>
        </p:nvPicPr>
        <p:blipFill>
          <a:blip r:embed="rId4">
            <a:lum bright="23999" contrast="6000"/>
          </a:blip>
          <a:srcRect b="9396"/>
          <a:stretch>
            <a:fillRect/>
          </a:stretch>
        </p:blipFill>
        <p:spPr>
          <a:xfrm>
            <a:off x="1287145" y="2812415"/>
            <a:ext cx="2226945" cy="16694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7" name="图片 -2147482596" descr="IMG_284"/>
          <p:cNvPicPr>
            <a:picLocks noChangeAspect="1"/>
          </p:cNvPicPr>
          <p:nvPr/>
        </p:nvPicPr>
        <p:blipFill>
          <a:blip r:embed="rId5">
            <a:lum bright="12000"/>
          </a:blip>
          <a:srcRect b="21802"/>
          <a:stretch>
            <a:fillRect/>
          </a:stretch>
        </p:blipFill>
        <p:spPr>
          <a:xfrm>
            <a:off x="6156325" y="697230"/>
            <a:ext cx="2423795" cy="15297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8" name="图片 7" descr="11b3c4f2f076f7c713d53fa70efde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7972" r="1375" b="21260"/>
          <a:stretch>
            <a:fillRect/>
          </a:stretch>
        </p:blipFill>
        <p:spPr>
          <a:xfrm>
            <a:off x="3729990" y="2713355"/>
            <a:ext cx="2358390" cy="1819275"/>
          </a:xfrm>
          <a:prstGeom prst="ellipse">
            <a:avLst/>
          </a:prstGeom>
        </p:spPr>
      </p:pic>
      <p:pic>
        <p:nvPicPr>
          <p:cNvPr id="9" name="图片 8" descr="ad0ed9c9d4011823494669f80d3f3d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25" y="2877185"/>
            <a:ext cx="2378075" cy="1539240"/>
          </a:xfrm>
          <a:prstGeom prst="roundRect">
            <a:avLst/>
          </a:prstGeom>
        </p:spPr>
      </p:pic>
      <p:pic>
        <p:nvPicPr>
          <p:cNvPr id="6" name="图片 -2147482601" descr="IMG_27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220" y="553085"/>
            <a:ext cx="2084705" cy="17640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7596505" y="5232400"/>
            <a:ext cx="4762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fld id="{A9BFD6F1-1383-46DA-AF6F-B4268741015C}" type="slidenum">
              <a:rPr lang="zh-CN" altLang="en-US" sz="1200" smtClean="0">
                <a:sym typeface="方正兰亭粗黑_GBK" charset="-122"/>
              </a:rPr>
            </a:fld>
            <a:endParaRPr lang="zh-CN" altLang="en-US" sz="1200" smtClean="0">
              <a:sym typeface="方正兰亭粗黑_GBK" charset="-122"/>
            </a:endParaRPr>
          </a:p>
        </p:txBody>
      </p:sp>
    </p:spTree>
  </p:cSld>
  <p:clrMapOvr>
    <a:masterClrMapping/>
  </p:clrMapOvr>
  <p:transition spd="med" advTm="1055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49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5127" grpId="0" bldLvl="0" autoUpdateAnimBg="0"/>
      <p:bldP spid="15" grpId="0" bldLvl="0" animBg="1" autoUpdateAnimBg="0"/>
      <p:bldP spid="12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280" y="553085"/>
            <a:ext cx="8981440" cy="5238750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 smtClean="0"/>
              <a:t>     </a:t>
            </a:r>
            <a:r>
              <a:rPr lang="en-US" altLang="zh-CN" sz="2400" b="1" dirty="0" smtClean="0"/>
              <a:t> </a:t>
            </a:r>
            <a:r>
              <a:rPr lang="zh-CN" altLang="zh-CN" sz="1200" b="1" dirty="0" smtClean="0">
                <a:sym typeface="+mn-ea"/>
              </a:rPr>
              <a:t>为有效培养新招录辅警的忠诚信念和职业认同，养成良好的职业道德修养和组织纪律观念，切实</a:t>
            </a:r>
            <a:r>
              <a:rPr lang="zh-CN" altLang="zh-CN" sz="1200" b="1" dirty="0" smtClean="0">
                <a:solidFill>
                  <a:schemeClr val="tx1"/>
                </a:solidFill>
                <a:sym typeface="+mn-ea"/>
              </a:rPr>
              <a:t>提高辅警队伍的政治业务素质和综合执行能力，</a:t>
            </a:r>
            <a:r>
              <a:rPr lang="zh-CN" altLang="zh-CN" sz="1200" b="1" dirty="0" smtClean="0"/>
              <a:t>地铁分局对2021年新招录</a:t>
            </a:r>
            <a:r>
              <a:rPr lang="en-US" altLang="zh-CN" sz="1200" b="1" dirty="0" smtClean="0">
                <a:sym typeface="+mn-ea"/>
              </a:rPr>
              <a:t>541</a:t>
            </a:r>
            <a:r>
              <a:rPr lang="zh-CN" altLang="en-US" sz="1200" b="1" dirty="0" smtClean="0">
                <a:sym typeface="+mn-ea"/>
              </a:rPr>
              <a:t>名</a:t>
            </a:r>
            <a:r>
              <a:rPr lang="zh-CN" altLang="zh-CN" sz="1200" b="1" dirty="0" smtClean="0"/>
              <a:t>辅警进行为期七</a:t>
            </a:r>
            <a:r>
              <a:rPr lang="zh-CN" altLang="en-US" sz="1200" b="1" dirty="0" smtClean="0">
                <a:sym typeface="+mn-ea"/>
              </a:rPr>
              <a:t>天</a:t>
            </a:r>
            <a:r>
              <a:rPr lang="zh-CN" altLang="zh-CN" sz="1200" b="1" dirty="0" smtClean="0"/>
              <a:t>的岗前培训和在职辅警</a:t>
            </a:r>
            <a:r>
              <a:rPr lang="en-US" altLang="zh-CN" sz="1200" b="1" dirty="0" smtClean="0">
                <a:sym typeface="+mn-ea"/>
              </a:rPr>
              <a:t>289</a:t>
            </a:r>
            <a:r>
              <a:rPr lang="zh-CN" altLang="en-US" sz="1200" b="1" dirty="0" smtClean="0">
                <a:sym typeface="+mn-ea"/>
              </a:rPr>
              <a:t>名为期五天的</a:t>
            </a:r>
            <a:r>
              <a:rPr lang="zh-CN" altLang="en-US" sz="1200" b="1" dirty="0" smtClean="0"/>
              <a:t>层</a:t>
            </a:r>
            <a:r>
              <a:rPr lang="zh-CN" altLang="zh-CN" sz="1200" b="1" dirty="0" smtClean="0"/>
              <a:t>级晋升</a:t>
            </a:r>
            <a:r>
              <a:rPr lang="zh-CN" altLang="en-US" sz="1200" b="1" dirty="0" smtClean="0"/>
              <a:t>培训</a:t>
            </a:r>
            <a:r>
              <a:rPr lang="zh-CN" altLang="zh-CN" sz="1200" b="1" dirty="0" smtClean="0">
                <a:sym typeface="+mn-ea"/>
              </a:rPr>
              <a:t>的</a:t>
            </a:r>
            <a:r>
              <a:rPr lang="zh-CN" altLang="en-US" sz="1200" b="1" dirty="0" smtClean="0"/>
              <a:t>工作</a:t>
            </a:r>
            <a:r>
              <a:rPr lang="zh-CN" altLang="zh-CN" sz="1200" b="1" dirty="0" smtClean="0"/>
              <a:t>，分别于一批：5月1</a:t>
            </a:r>
            <a:r>
              <a:rPr lang="en-US" altLang="zh-CN" sz="1200" b="1" dirty="0" smtClean="0"/>
              <a:t>7</a:t>
            </a:r>
            <a:r>
              <a:rPr lang="zh-CN" altLang="zh-CN" sz="1200" b="1" dirty="0" smtClean="0"/>
              <a:t>—24日（150人</a:t>
            </a:r>
            <a:r>
              <a:rPr lang="zh-CN" altLang="zh-CN" sz="1200" b="1" dirty="0" smtClean="0">
                <a:sym typeface="+mn-ea"/>
              </a:rPr>
              <a:t>岗前培训</a:t>
            </a:r>
            <a:r>
              <a:rPr lang="en-US" altLang="zh-CN" sz="1200" b="1" dirty="0" smtClean="0">
                <a:sym typeface="+mn-ea"/>
              </a:rPr>
              <a:t>1</a:t>
            </a:r>
            <a:r>
              <a:rPr lang="zh-CN" altLang="zh-CN" sz="1200" b="1" dirty="0" smtClean="0"/>
              <a:t>）；</a:t>
            </a:r>
            <a:r>
              <a:rPr lang="en-US" altLang="zh-CN" sz="1200" b="1" dirty="0" smtClean="0"/>
              <a:t>     </a:t>
            </a:r>
            <a:r>
              <a:rPr lang="zh-CN" altLang="en-US" sz="1200" b="1" dirty="0" smtClean="0"/>
              <a:t>二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en-US" sz="1200" b="1" dirty="0" smtClean="0"/>
              <a:t>：</a:t>
            </a:r>
            <a:r>
              <a:rPr lang="en-US" altLang="zh-CN" sz="1200" b="1" dirty="0" smtClean="0"/>
              <a:t> </a:t>
            </a:r>
            <a:r>
              <a:rPr lang="zh-CN" altLang="zh-CN" sz="1200" b="1" dirty="0" smtClean="0"/>
              <a:t>5.27—6.3日（150人</a:t>
            </a:r>
            <a:r>
              <a:rPr lang="zh-CN" altLang="zh-CN" sz="1200" b="1" dirty="0" smtClean="0">
                <a:sym typeface="+mn-ea"/>
              </a:rPr>
              <a:t>岗前培训</a:t>
            </a:r>
            <a:r>
              <a:rPr lang="en-US" altLang="zh-CN" sz="1200" b="1" dirty="0" smtClean="0">
                <a:sym typeface="+mn-ea"/>
              </a:rPr>
              <a:t>2</a:t>
            </a:r>
            <a:r>
              <a:rPr lang="zh-CN" altLang="zh-CN" sz="1200" b="1" dirty="0" smtClean="0"/>
              <a:t>）；三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zh-CN" sz="1200" b="1" dirty="0" smtClean="0"/>
              <a:t>：6.10—16日（95人</a:t>
            </a:r>
            <a:r>
              <a:rPr lang="zh-CN" altLang="zh-CN" sz="1200" b="1" dirty="0" smtClean="0">
                <a:sym typeface="+mn-ea"/>
              </a:rPr>
              <a:t>岗前培训</a:t>
            </a:r>
            <a:r>
              <a:rPr lang="en-US" altLang="zh-CN" sz="1200" b="1" dirty="0" smtClean="0">
                <a:sym typeface="+mn-ea"/>
              </a:rPr>
              <a:t>3</a:t>
            </a:r>
            <a:r>
              <a:rPr lang="zh-CN" altLang="zh-CN" sz="1200" b="1" dirty="0" smtClean="0"/>
              <a:t>）</a:t>
            </a:r>
            <a:r>
              <a:rPr lang="zh-CN" altLang="en-US" sz="1200" b="1" dirty="0" smtClean="0"/>
              <a:t>；</a:t>
            </a:r>
            <a:r>
              <a:rPr lang="en-US" altLang="zh-CN" sz="1200" b="1" dirty="0" smtClean="0"/>
              <a:t>   </a:t>
            </a:r>
            <a:r>
              <a:rPr lang="zh-CN" altLang="en-US" sz="1200" b="1" dirty="0" smtClean="0"/>
              <a:t>四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en-US" sz="1200" b="1" dirty="0" smtClean="0"/>
              <a:t>：</a:t>
            </a:r>
            <a:r>
              <a:rPr lang="zh-CN" altLang="zh-CN" sz="1200" b="1" dirty="0" smtClean="0"/>
              <a:t>11.20—25日（</a:t>
            </a:r>
            <a:r>
              <a:rPr lang="en-US" altLang="zh-CN" sz="1200" b="1" dirty="0" smtClean="0"/>
              <a:t>49</a:t>
            </a:r>
            <a:r>
              <a:rPr lang="zh-CN" altLang="en-US" sz="1200" b="1" dirty="0" smtClean="0"/>
              <a:t>人</a:t>
            </a:r>
            <a:r>
              <a:rPr lang="zh-CN" altLang="en-US" sz="1200" b="1" dirty="0" smtClean="0">
                <a:sym typeface="+mn-ea"/>
              </a:rPr>
              <a:t>层</a:t>
            </a:r>
            <a:r>
              <a:rPr lang="zh-CN" altLang="zh-CN" sz="1200" b="1" dirty="0" smtClean="0">
                <a:sym typeface="+mn-ea"/>
              </a:rPr>
              <a:t>级晋升</a:t>
            </a:r>
            <a:r>
              <a:rPr lang="en-US" altLang="zh-CN" sz="1200" b="1" dirty="0" smtClean="0">
                <a:sym typeface="+mn-ea"/>
              </a:rPr>
              <a:t>1</a:t>
            </a:r>
            <a:r>
              <a:rPr lang="zh-CN" altLang="zh-CN" sz="1200" b="1" dirty="0" smtClean="0"/>
              <a:t>）；</a:t>
            </a:r>
            <a:r>
              <a:rPr lang="en-US" altLang="zh-CN" sz="1200" b="1" dirty="0" smtClean="0"/>
              <a:t>    </a:t>
            </a:r>
            <a:r>
              <a:rPr lang="zh-CN" altLang="en-US" sz="1200" b="1" dirty="0" smtClean="0"/>
              <a:t>五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en-US" sz="1200" b="1" dirty="0" smtClean="0"/>
              <a:t>：</a:t>
            </a:r>
            <a:r>
              <a:rPr lang="zh-CN" altLang="zh-CN" sz="1200" b="1" dirty="0" smtClean="0"/>
              <a:t>11.26—30日</a:t>
            </a:r>
            <a:r>
              <a:rPr lang="zh-CN" altLang="zh-CN" sz="1200" b="1" dirty="0" smtClean="0">
                <a:sym typeface="+mn-ea"/>
              </a:rPr>
              <a:t>（</a:t>
            </a:r>
            <a:r>
              <a:rPr lang="en-US" altLang="zh-CN" sz="1200" b="1" dirty="0" smtClean="0">
                <a:sym typeface="+mn-ea"/>
              </a:rPr>
              <a:t>131</a:t>
            </a:r>
            <a:r>
              <a:rPr lang="zh-CN" altLang="en-US" sz="1200" b="1" dirty="0" smtClean="0">
                <a:sym typeface="+mn-ea"/>
              </a:rPr>
              <a:t>人</a:t>
            </a:r>
            <a:r>
              <a:rPr lang="zh-CN" altLang="en-US" sz="1200" b="1" dirty="0" smtClean="0">
                <a:sym typeface="+mn-ea"/>
              </a:rPr>
              <a:t>层</a:t>
            </a:r>
            <a:r>
              <a:rPr lang="zh-CN" altLang="zh-CN" sz="1200" b="1" dirty="0" smtClean="0">
                <a:sym typeface="+mn-ea"/>
              </a:rPr>
              <a:t>级晋升</a:t>
            </a:r>
            <a:r>
              <a:rPr lang="en-US" altLang="zh-CN" sz="1200" b="1" dirty="0" smtClean="0">
                <a:sym typeface="+mn-ea"/>
              </a:rPr>
              <a:t>2</a:t>
            </a:r>
            <a:r>
              <a:rPr lang="zh-CN" altLang="zh-CN" sz="1200" b="1" dirty="0" smtClean="0">
                <a:sym typeface="+mn-ea"/>
              </a:rPr>
              <a:t>）；</a:t>
            </a:r>
            <a:r>
              <a:rPr lang="en-US" altLang="zh-CN" sz="1200" b="1" dirty="0" smtClean="0">
                <a:sym typeface="+mn-ea"/>
              </a:rPr>
              <a:t>    </a:t>
            </a:r>
            <a:r>
              <a:rPr lang="zh-CN" altLang="en-US" sz="1200" b="1" dirty="0" smtClean="0">
                <a:sym typeface="+mn-ea"/>
              </a:rPr>
              <a:t>六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en-US" sz="1200" b="1" dirty="0" smtClean="0">
                <a:sym typeface="+mn-ea"/>
              </a:rPr>
              <a:t>：</a:t>
            </a:r>
            <a:r>
              <a:rPr lang="zh-CN" altLang="zh-CN" sz="1200" b="1" dirty="0" smtClean="0">
                <a:sym typeface="+mn-ea"/>
              </a:rPr>
              <a:t>12.1—5日</a:t>
            </a:r>
            <a:r>
              <a:rPr lang="zh-CN" altLang="zh-CN" sz="1200" b="1" dirty="0" smtClean="0"/>
              <a:t>（109名全女生</a:t>
            </a:r>
            <a:r>
              <a:rPr lang="zh-CN" altLang="en-US" sz="1200" b="1" dirty="0" smtClean="0">
                <a:sym typeface="+mn-ea"/>
              </a:rPr>
              <a:t>层</a:t>
            </a:r>
            <a:r>
              <a:rPr lang="zh-CN" altLang="zh-CN" sz="1200" b="1" dirty="0" smtClean="0">
                <a:sym typeface="+mn-ea"/>
              </a:rPr>
              <a:t>级晋升</a:t>
            </a:r>
            <a:r>
              <a:rPr lang="en-US" altLang="zh-CN" sz="1200" b="1" dirty="0" smtClean="0">
                <a:sym typeface="+mn-ea"/>
              </a:rPr>
              <a:t>3</a:t>
            </a:r>
            <a:r>
              <a:rPr lang="zh-CN" altLang="zh-CN" sz="1200" b="1" dirty="0" smtClean="0"/>
              <a:t>）；</a:t>
            </a:r>
            <a:r>
              <a:rPr lang="en-US" altLang="zh-CN" sz="1200" b="1" dirty="0" smtClean="0"/>
              <a:t>  </a:t>
            </a:r>
            <a:r>
              <a:rPr lang="zh-CN" altLang="en-US" sz="1200" b="1" dirty="0" smtClean="0"/>
              <a:t>七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en-US" sz="1200" b="1" dirty="0" smtClean="0"/>
              <a:t>：</a:t>
            </a:r>
            <a:r>
              <a:rPr lang="zh-CN" altLang="zh-CN" sz="1200" b="1" dirty="0" smtClean="0"/>
              <a:t>12.6—12日</a:t>
            </a:r>
            <a:r>
              <a:rPr lang="zh-CN" altLang="zh-CN" sz="1200" b="1" dirty="0" smtClean="0">
                <a:sym typeface="+mn-ea"/>
              </a:rPr>
              <a:t>（</a:t>
            </a:r>
            <a:r>
              <a:rPr lang="en-US" altLang="zh-CN" sz="1200" b="1" dirty="0" smtClean="0">
                <a:sym typeface="+mn-ea"/>
              </a:rPr>
              <a:t>146</a:t>
            </a:r>
            <a:r>
              <a:rPr lang="zh-CN" altLang="en-US" sz="1200" b="1" dirty="0" smtClean="0">
                <a:sym typeface="+mn-ea"/>
              </a:rPr>
              <a:t>人</a:t>
            </a:r>
            <a:r>
              <a:rPr lang="zh-CN" altLang="zh-CN" sz="1200" b="1" dirty="0" smtClean="0">
                <a:sym typeface="+mn-ea"/>
              </a:rPr>
              <a:t>岗前培训</a:t>
            </a:r>
            <a:r>
              <a:rPr lang="en-US" altLang="zh-CN" sz="1200" b="1" dirty="0" smtClean="0">
                <a:sym typeface="+mn-ea"/>
              </a:rPr>
              <a:t>4</a:t>
            </a:r>
            <a:r>
              <a:rPr lang="zh-CN" altLang="zh-CN" sz="1200" b="1" dirty="0" smtClean="0">
                <a:sym typeface="+mn-ea"/>
              </a:rPr>
              <a:t>）</a:t>
            </a:r>
            <a:r>
              <a:rPr lang="en-US" altLang="zh-CN" sz="1200" b="1" dirty="0" smtClean="0">
                <a:sym typeface="+mn-ea"/>
              </a:rPr>
              <a:t>  </a:t>
            </a:r>
            <a:r>
              <a:rPr lang="zh-CN" altLang="zh-CN" sz="1200" b="1" dirty="0" smtClean="0">
                <a:sym typeface="+mn-ea"/>
              </a:rPr>
              <a:t>共计</a:t>
            </a:r>
            <a:r>
              <a:rPr lang="en-US" altLang="zh-CN" sz="1200" b="1" dirty="0" smtClean="0">
                <a:sym typeface="+mn-ea"/>
              </a:rPr>
              <a:t> </a:t>
            </a:r>
            <a:r>
              <a:rPr lang="zh-CN" altLang="zh-CN" sz="1200" b="1" dirty="0" smtClean="0">
                <a:sym typeface="+mn-ea"/>
              </a:rPr>
              <a:t>七批</a:t>
            </a:r>
            <a:r>
              <a:rPr lang="en-US" altLang="zh-CN" sz="1200" b="1" dirty="0" smtClean="0">
                <a:sym typeface="+mn-ea"/>
              </a:rPr>
              <a:t>    </a:t>
            </a:r>
            <a:r>
              <a:rPr lang="en-US" altLang="zh-CN" sz="1200" b="1" dirty="0" smtClean="0">
                <a:sym typeface="+mn-ea"/>
              </a:rPr>
              <a:t>830</a:t>
            </a:r>
            <a:r>
              <a:rPr lang="zh-CN" altLang="en-US" sz="1200" b="1" dirty="0" smtClean="0">
                <a:sym typeface="+mn-ea"/>
              </a:rPr>
              <a:t>人，</a:t>
            </a:r>
            <a:r>
              <a:rPr lang="zh-CN" altLang="zh-CN" sz="1200" b="1" dirty="0" smtClean="0"/>
              <a:t>在陕西远景职业技能培训学校实训基地举行。</a:t>
            </a:r>
            <a:endParaRPr lang="zh-CN" altLang="zh-CN" sz="1200" b="1" dirty="0" smtClean="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zh-CN" sz="1200" b="1" dirty="0" smtClean="0"/>
              <a:t>        受</a:t>
            </a:r>
            <a:r>
              <a:rPr lang="zh-CN" altLang="zh-CN" sz="1200" b="1" dirty="0" smtClean="0">
                <a:sym typeface="+mn-ea"/>
              </a:rPr>
              <a:t>西安市公安局地铁公安分局的</a:t>
            </a:r>
            <a:r>
              <a:rPr lang="zh-CN" altLang="zh-CN" sz="1200" b="1" dirty="0" smtClean="0"/>
              <a:t>委托，陕西远景职业技能培训学校，按照分局党委对培训工作的指示、要求</a:t>
            </a:r>
            <a:r>
              <a:rPr lang="zh-CN" altLang="zh-CN" sz="1200" b="1" dirty="0" smtClean="0">
                <a:sym typeface="+mn-ea"/>
              </a:rPr>
              <a:t>和</a:t>
            </a:r>
            <a:r>
              <a:rPr lang="zh-CN" altLang="zh-CN" sz="1200" b="1" dirty="0" smtClean="0"/>
              <a:t>培训方案，一丝不苟的组织了全面实施，达到了预期的</a:t>
            </a:r>
            <a:r>
              <a:rPr lang="zh-CN" altLang="zh-CN" sz="1200" b="1" dirty="0" smtClean="0">
                <a:sym typeface="+mn-ea"/>
              </a:rPr>
              <a:t>培训</a:t>
            </a:r>
            <a:r>
              <a:rPr lang="zh-CN" altLang="zh-CN" sz="1200" b="1" dirty="0" smtClean="0"/>
              <a:t>目的，</a:t>
            </a:r>
            <a:r>
              <a:rPr lang="zh-CN" altLang="zh-CN" sz="1200" b="1" dirty="0" smtClean="0">
                <a:solidFill>
                  <a:schemeClr val="tx1"/>
                </a:solidFill>
              </a:rPr>
              <a:t>取得了</a:t>
            </a:r>
            <a:r>
              <a:rPr lang="zh-CN" altLang="zh-CN" sz="1200" b="1" dirty="0" smtClean="0">
                <a:solidFill>
                  <a:schemeClr val="tx1"/>
                </a:solidFill>
              </a:rPr>
              <a:t>满意的培训</a:t>
            </a:r>
            <a:r>
              <a:rPr lang="zh-CN" altLang="zh-CN" sz="1200" b="1" dirty="0" smtClean="0">
                <a:solidFill>
                  <a:schemeClr val="tx1"/>
                </a:solidFill>
                <a:sym typeface="+mn-ea"/>
              </a:rPr>
              <a:t>效果</a:t>
            </a:r>
            <a:r>
              <a:rPr lang="zh-CN" altLang="zh-CN" sz="1200" b="1" dirty="0" smtClean="0">
                <a:solidFill>
                  <a:schemeClr val="tx1"/>
                </a:solidFill>
              </a:rPr>
              <a:t>。</a:t>
            </a:r>
            <a:endParaRPr lang="zh-CN" altLang="zh-CN" sz="1200" b="1" dirty="0" smtClean="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zh-CN" sz="1200" b="1" dirty="0" smtClean="0"/>
              <a:t>        新招录辅警岗前培训</a:t>
            </a:r>
            <a:r>
              <a:rPr lang="zh-CN" altLang="zh-CN" sz="1200" b="1" dirty="0" smtClean="0">
                <a:sym typeface="+mn-ea"/>
              </a:rPr>
              <a:t>和在职辅警</a:t>
            </a:r>
            <a:r>
              <a:rPr lang="zh-CN" altLang="en-US" sz="1200" b="1" dirty="0" smtClean="0">
                <a:sym typeface="+mn-ea"/>
              </a:rPr>
              <a:t>层</a:t>
            </a:r>
            <a:r>
              <a:rPr lang="zh-CN" altLang="zh-CN" sz="1200" b="1" dirty="0" smtClean="0">
                <a:sym typeface="+mn-ea"/>
              </a:rPr>
              <a:t>级晋升</a:t>
            </a:r>
            <a:r>
              <a:rPr lang="zh-CN" altLang="en-US" sz="1200" b="1" dirty="0" smtClean="0">
                <a:sym typeface="+mn-ea"/>
              </a:rPr>
              <a:t>培训</a:t>
            </a:r>
            <a:r>
              <a:rPr lang="zh-CN" altLang="zh-CN" sz="1200" b="1" dirty="0" smtClean="0"/>
              <a:t>，得到了分局领导和承训学校领导的高度重视，成立了培训工作领导小组，制定了工作实施方案，科学设置了培训内容，全程指导组织施训。</a:t>
            </a:r>
            <a:r>
              <a:rPr lang="zh-CN" altLang="zh-CN" sz="1200" b="1" dirty="0" smtClean="0">
                <a:sym typeface="+mn-ea"/>
              </a:rPr>
              <a:t>学校</a:t>
            </a:r>
            <a:r>
              <a:rPr lang="zh-CN" altLang="zh-CN" sz="1200" b="1" dirty="0" smtClean="0"/>
              <a:t>每期都举行了热烈隆重的开班仪式和结业典礼。</a:t>
            </a:r>
            <a:r>
              <a:rPr lang="zh-CN" altLang="zh-CN" sz="1200" b="1" dirty="0" smtClean="0">
                <a:sym typeface="+mn-ea"/>
              </a:rPr>
              <a:t>分局领导</a:t>
            </a:r>
            <a:r>
              <a:rPr lang="zh-CN" altLang="zh-CN" sz="1200" b="1" dirty="0" smtClean="0"/>
              <a:t>在开班仪式和结业典礼上都分别作了重要讲话。每期的动员讲话为参训教官和参训学员注入了强劲的思想动力，为培训工作的开展指明了方向；</a:t>
            </a:r>
            <a:r>
              <a:rPr lang="zh-CN" altLang="zh-CN" sz="1200" b="1" dirty="0" smtClean="0">
                <a:sym typeface="+mn-ea"/>
              </a:rPr>
              <a:t>每期</a:t>
            </a:r>
            <a:r>
              <a:rPr lang="zh-CN" altLang="zh-CN" sz="1200" b="1" dirty="0" smtClean="0"/>
              <a:t>结业典礼的总结讲话高屋建瓴，对培训工作给予了高度肯定，对所有工作人员和参训队员给予了巨大的鼓舞，同时对参训队员未来的工作给予了厚望，赢得了热烈的掌声。学校王定秀校长的开班致辞和</a:t>
            </a:r>
            <a:r>
              <a:rPr lang="zh-CN" altLang="zh-CN" sz="1200" b="1" dirty="0" smtClean="0">
                <a:sym typeface="+mn-ea"/>
              </a:rPr>
              <a:t>结业</a:t>
            </a:r>
            <a:r>
              <a:rPr lang="zh-CN" altLang="zh-CN" sz="1200" b="1" dirty="0" smtClean="0"/>
              <a:t>培训总结，既有工作部署又有工作要求，既充分肯定了培训工作取得的成果又指明了今后努力提高的方向，得到了大家的一致好评。</a:t>
            </a:r>
            <a:r>
              <a:rPr lang="zh-CN" altLang="zh-CN" sz="1200" b="1" dirty="0" smtClean="0">
                <a:sym typeface="+mn-ea"/>
              </a:rPr>
              <a:t>分局辅警办公室主任</a:t>
            </a:r>
            <a:r>
              <a:rPr lang="zh-CN" altLang="zh-CN" sz="1200" b="1" dirty="0" smtClean="0"/>
              <a:t>闫孝武、王永红，学校副校长黄宽战、王贵生及培训教官精心组织、严格管理、严格施教，将抓好培训质量</a:t>
            </a:r>
            <a:r>
              <a:rPr lang="zh-CN" altLang="zh-CN" sz="1200" b="1" dirty="0" smtClean="0">
                <a:sym typeface="+mn-ea"/>
              </a:rPr>
              <a:t>始终</a:t>
            </a:r>
            <a:r>
              <a:rPr lang="zh-CN" altLang="zh-CN" sz="1200" b="1" dirty="0" smtClean="0"/>
              <a:t>贯穿于培训的每一个环节。</a:t>
            </a:r>
            <a:endParaRPr lang="zh-CN" altLang="zh-CN" sz="1200" b="1" dirty="0" smtClean="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zh-CN" sz="1200" b="1" dirty="0" smtClean="0"/>
              <a:t>        经过七</a:t>
            </a:r>
            <a:r>
              <a:rPr lang="zh-CN" altLang="zh-CN" sz="1200" b="1" dirty="0" smtClean="0">
                <a:sym typeface="+mn-ea"/>
              </a:rPr>
              <a:t>批</a:t>
            </a:r>
            <a:r>
              <a:rPr lang="zh-CN" altLang="zh-CN" sz="1200" b="1" dirty="0" smtClean="0"/>
              <a:t>对新招录辅警的岗前培训和在职辅警的层</a:t>
            </a:r>
            <a:r>
              <a:rPr lang="zh-CN" altLang="zh-CN" sz="1200" b="1" dirty="0" smtClean="0">
                <a:sym typeface="+mn-ea"/>
              </a:rPr>
              <a:t>级晋升</a:t>
            </a:r>
            <a:r>
              <a:rPr lang="zh-CN" altLang="en-US" sz="1200" b="1" dirty="0" smtClean="0">
                <a:sym typeface="+mn-ea"/>
              </a:rPr>
              <a:t>培训</a:t>
            </a:r>
            <a:r>
              <a:rPr lang="zh-CN" altLang="zh-CN" sz="1200" b="1" dirty="0" smtClean="0">
                <a:sym typeface="+mn-ea"/>
              </a:rPr>
              <a:t>，</a:t>
            </a:r>
            <a:r>
              <a:rPr lang="zh-CN" altLang="zh-CN" sz="1200" b="1" dirty="0" smtClean="0"/>
              <a:t>使参训学员得到了历练、提高了素质，激励了他们在未来的工作中，用刚强的意志诠释生命，用顽强的斗志鼓舞人生，</a:t>
            </a:r>
            <a:r>
              <a:rPr lang="zh-CN" altLang="zh-CN" sz="1200" b="1" dirty="0" smtClean="0">
                <a:solidFill>
                  <a:schemeClr val="tx1"/>
                </a:solidFill>
              </a:rPr>
              <a:t>用无悔的忠诚去实现奋斗的事业。</a:t>
            </a:r>
            <a:endParaRPr lang="zh-CN" altLang="zh-CN" sz="12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700" b="1" dirty="0" smtClean="0"/>
              <a:t>        </a:t>
            </a:r>
            <a:endParaRPr lang="en-US" altLang="zh-CN" sz="700" b="1" dirty="0" smtClean="0"/>
          </a:p>
        </p:txBody>
      </p:sp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668260" y="5306695"/>
            <a:ext cx="1033145" cy="262890"/>
          </a:xfrm>
          <a:noFill/>
          <a:ln>
            <a:miter lim="800000"/>
          </a:ln>
        </p:spPr>
        <p:txBody>
          <a:bodyPr/>
          <a:lstStyle/>
          <a:p>
            <a:fld id="{A41504D6-7D20-464A-937B-6AE870FFB1A5}" type="slidenum">
              <a:rPr lang="zh-CN" altLang="en-US" smtClean="0">
                <a:sym typeface="方正兰亭粗黑_GBK" charset="-122"/>
              </a:rPr>
            </a:fld>
            <a:endParaRPr lang="zh-CN" altLang="en-US" sz="180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4099" name="TextBox 4"/>
          <p:cNvSpPr>
            <a:spLocks noChangeArrowheads="1"/>
          </p:cNvSpPr>
          <p:nvPr/>
        </p:nvSpPr>
        <p:spPr bwMode="auto">
          <a:xfrm>
            <a:off x="251143" y="185053"/>
            <a:ext cx="10972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培训简介</a:t>
            </a:r>
            <a:endParaRPr lang="zh-CN" altLang="en-US" sz="1800" b="1" dirty="0" smtClean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 advTm="15850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等腰三角形 4"/>
          <p:cNvSpPr>
            <a:spLocks noChangeArrowheads="1"/>
          </p:cNvSpPr>
          <p:nvPr/>
        </p:nvSpPr>
        <p:spPr bwMode="auto">
          <a:xfrm rot="5400000">
            <a:off x="-15875" y="315913"/>
            <a:ext cx="287337" cy="249238"/>
          </a:xfrm>
          <a:prstGeom prst="triangle">
            <a:avLst>
              <a:gd name="adj" fmla="val 50000"/>
            </a:avLst>
          </a:prstGeom>
          <a:solidFill>
            <a:srgbClr val="7F7F7F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TextBox 4"/>
          <p:cNvSpPr>
            <a:spLocks noChangeArrowheads="1"/>
          </p:cNvSpPr>
          <p:nvPr/>
        </p:nvSpPr>
        <p:spPr bwMode="auto">
          <a:xfrm>
            <a:off x="201613" y="328563"/>
            <a:ext cx="318548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陕西远景职业技能培训学校宣</a:t>
            </a:r>
            <a:endParaRPr lang="zh-CN" altLang="en-US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11ac272cae18a273c29e07ed3be05c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9750" y="913130"/>
            <a:ext cx="3506470" cy="1686560"/>
          </a:xfrm>
          <a:prstGeom prst="rect">
            <a:avLst/>
          </a:prstGeom>
        </p:spPr>
      </p:pic>
      <p:sp>
        <p:nvSpPr>
          <p:cNvPr id="5128" name="TextBox 11"/>
          <p:cNvSpPr>
            <a:spLocks noChangeArrowheads="1"/>
          </p:cNvSpPr>
          <p:nvPr/>
        </p:nvSpPr>
        <p:spPr bwMode="auto">
          <a:xfrm>
            <a:off x="467995" y="4729480"/>
            <a:ext cx="7706995" cy="3371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西安市公安局地铁分局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2021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年度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830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名辅警岗前培训、层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级晋升培训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结业合影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" name="图片 3" descr="6aecff55457d6a222e238dd92475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2858135"/>
            <a:ext cx="3506470" cy="1687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20" y="913130"/>
            <a:ext cx="3507105" cy="1687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755" y="2857500"/>
            <a:ext cx="3506470" cy="1706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96505" y="5232400"/>
            <a:ext cx="4762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fld id="{A9BFD6F1-1383-46DA-AF6F-B4268741015C}" type="slidenum">
              <a:rPr lang="zh-CN" altLang="en-US" sz="1200" smtClean="0">
                <a:sym typeface="方正兰亭粗黑_GBK" charset="-122"/>
              </a:rPr>
            </a:fld>
            <a:endParaRPr lang="zh-CN" altLang="en-US" sz="1200" smtClean="0">
              <a:sym typeface="方正兰亭粗黑_GBK" charset="-122"/>
            </a:endParaRPr>
          </a:p>
        </p:txBody>
      </p:sp>
    </p:spTree>
  </p:cSld>
  <p:clrMapOvr>
    <a:masterClrMapping/>
  </p:clrMapOvr>
  <p:transition spd="med" advTm="43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 autoUpdateAnimBg="0"/>
      <p:bldP spid="13" grpId="0" bldLvl="0" autoUpdateAnimBg="0"/>
      <p:bldP spid="5128" grpId="0" bldLvl="0" animBg="1" autoUpdateAnimBg="0"/>
      <p:bldP spid="5128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Administrator\Desktop\3185f43195e040f488726542d60c2f3.jpg3185f43195e040f488726542d60c2f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19885" y="1345565"/>
            <a:ext cx="2786380" cy="37160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图片 7" descr="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091" y="0"/>
            <a:ext cx="1825752" cy="1548384"/>
          </a:xfrm>
          <a:prstGeom prst="rect">
            <a:avLst/>
          </a:prstGeom>
        </p:spPr>
      </p:pic>
      <p:sp>
        <p:nvSpPr>
          <p:cNvPr id="3076" name="等腰三角形 4"/>
          <p:cNvSpPr>
            <a:spLocks noChangeArrowheads="1"/>
          </p:cNvSpPr>
          <p:nvPr/>
        </p:nvSpPr>
        <p:spPr bwMode="auto">
          <a:xfrm rot="5400000">
            <a:off x="-15875" y="315913"/>
            <a:ext cx="287337" cy="249238"/>
          </a:xfrm>
          <a:prstGeom prst="triangle">
            <a:avLst>
              <a:gd name="adj" fmla="val 50000"/>
            </a:avLst>
          </a:prstGeom>
          <a:solidFill>
            <a:srgbClr val="7F7F7F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12365" y="5233670"/>
            <a:ext cx="5363845" cy="36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远景职业技能培训学校网站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-WWW.yuanjingbaoan.com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混合音乐（士突，人民警，战争进行曲）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634" y="5233698"/>
            <a:ext cx="304800" cy="304800"/>
          </a:xfrm>
          <a:prstGeom prst="rect">
            <a:avLst/>
          </a:prstGeom>
        </p:spPr>
      </p:pic>
      <p:pic>
        <p:nvPicPr>
          <p:cNvPr id="3" name="图片 2" descr="20134971d3b7384e7bf9f7812633ff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25" y="410210"/>
            <a:ext cx="3312795" cy="2169795"/>
          </a:xfrm>
          <a:prstGeom prst="rect">
            <a:avLst/>
          </a:prstGeom>
        </p:spPr>
      </p:pic>
      <p:pic>
        <p:nvPicPr>
          <p:cNvPr id="4" name="图片 3" descr="792296cab2f71b0943a09910b16d0f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25" y="2713990"/>
            <a:ext cx="3313430" cy="2407285"/>
          </a:xfrm>
          <a:prstGeom prst="rect">
            <a:avLst/>
          </a:prstGeom>
        </p:spPr>
      </p:pic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668260" y="5450205"/>
            <a:ext cx="1033145" cy="262890"/>
          </a:xfrm>
          <a:noFill/>
          <a:ln>
            <a:miter lim="800000"/>
          </a:ln>
        </p:spPr>
        <p:txBody>
          <a:bodyPr/>
          <a:p>
            <a:fld id="{A41504D6-7D20-464A-937B-6AE870FFB1A5}" type="slidenum">
              <a:rPr lang="zh-CN" altLang="en-US" smtClean="0">
                <a:sym typeface="方正兰亭粗黑_GBK" charset="-122"/>
              </a:rPr>
            </a:fld>
            <a:endParaRPr lang="zh-CN" altLang="en-US" sz="1800" smtClean="0">
              <a:solidFill>
                <a:schemeClr val="tx1"/>
              </a:solidFill>
              <a:sym typeface="方正兰亭粗黑_GBK" charset="-122"/>
            </a:endParaRPr>
          </a:p>
        </p:txBody>
      </p:sp>
    </p:spTree>
  </p:cSld>
  <p:clrMapOvr>
    <a:masterClrMapping/>
  </p:clrMapOvr>
  <p:transition spd="med" advTm="93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76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41504D6-7D20-464A-937B-6AE870FFB1A5}" type="slidenum">
              <a:rPr lang="zh-CN" altLang="en-US" smtClean="0">
                <a:sym typeface="方正兰亭粗黑_GBK" charset="-122"/>
              </a:rPr>
            </a:fld>
            <a:endParaRPr lang="zh-CN" altLang="en-US" sz="180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4099" name="TextBox 4"/>
          <p:cNvSpPr>
            <a:spLocks noChangeArrowheads="1"/>
          </p:cNvSpPr>
          <p:nvPr/>
        </p:nvSpPr>
        <p:spPr bwMode="auto">
          <a:xfrm>
            <a:off x="201613" y="328563"/>
            <a:ext cx="182614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开班仪式</a:t>
            </a:r>
            <a:endParaRPr lang="zh-CN" altLang="en-US" sz="32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36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8" name="矩形 25"/>
          <p:cNvSpPr>
            <a:spLocks noChangeArrowheads="1"/>
          </p:cNvSpPr>
          <p:nvPr/>
        </p:nvSpPr>
        <p:spPr bwMode="auto">
          <a:xfrm>
            <a:off x="1779588" y="361950"/>
            <a:ext cx="776287" cy="230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模板下载：</a:t>
            </a:r>
            <a:r>
              <a:rPr lang="en-US" altLang="zh-CN" sz="100">
                <a:solidFill>
                  <a:schemeClr val="bg1"/>
                </a:solidFill>
              </a:rPr>
              <a:t>www.1ppt.com/moban/     </a:t>
            </a:r>
            <a:r>
              <a:rPr lang="zh-CN" altLang="en-US" sz="100">
                <a:solidFill>
                  <a:schemeClr val="bg1"/>
                </a:solidFill>
              </a:rPr>
              <a:t>行业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模板：</a:t>
            </a:r>
            <a:r>
              <a:rPr lang="en-US" altLang="zh-CN" sz="100">
                <a:solidFill>
                  <a:schemeClr val="bg1"/>
                </a:solidFill>
              </a:rPr>
              <a:t>www.1ppt.com/hangye/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节日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模板：</a:t>
            </a:r>
            <a:r>
              <a:rPr lang="en-US" altLang="zh-CN" sz="100">
                <a:solidFill>
                  <a:schemeClr val="bg1"/>
                </a:solidFill>
              </a:rPr>
              <a:t>www.1ppt.com/jieri/           PPT</a:t>
            </a:r>
            <a:r>
              <a:rPr lang="zh-CN" altLang="en-US" sz="100">
                <a:solidFill>
                  <a:schemeClr val="bg1"/>
                </a:solidFill>
              </a:rPr>
              <a:t>素材下载：</a:t>
            </a:r>
            <a:r>
              <a:rPr lang="en-US" altLang="zh-CN" sz="100">
                <a:solidFill>
                  <a:schemeClr val="bg1"/>
                </a:solidFill>
              </a:rPr>
              <a:t>www.1ppt.com/sucai/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背景图片：</a:t>
            </a:r>
            <a:r>
              <a:rPr lang="en-US" altLang="zh-CN" sz="100">
                <a:solidFill>
                  <a:schemeClr val="bg1"/>
                </a:solidFill>
              </a:rPr>
              <a:t>www.1ppt.com/beijing/      PPT</a:t>
            </a:r>
            <a:r>
              <a:rPr lang="zh-CN" altLang="en-US" sz="100">
                <a:solidFill>
                  <a:schemeClr val="bg1"/>
                </a:solidFill>
              </a:rPr>
              <a:t>图表下载：</a:t>
            </a:r>
            <a:r>
              <a:rPr lang="en-US" altLang="zh-CN" sz="100">
                <a:solidFill>
                  <a:schemeClr val="bg1"/>
                </a:solidFill>
              </a:rPr>
              <a:t>www.1ppt.com/tubiao/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优秀</a:t>
            </a:r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下载：</a:t>
            </a:r>
            <a:r>
              <a:rPr lang="en-US" altLang="zh-CN" sz="100">
                <a:solidFill>
                  <a:schemeClr val="bg1"/>
                </a:solidFill>
              </a:rPr>
              <a:t>www.1ppt.com/xiazai/        PPT</a:t>
            </a:r>
            <a:r>
              <a:rPr lang="zh-CN" altLang="en-US" sz="100">
                <a:solidFill>
                  <a:schemeClr val="bg1"/>
                </a:solidFill>
              </a:rPr>
              <a:t>教程： </a:t>
            </a:r>
            <a:r>
              <a:rPr lang="en-US" altLang="zh-CN" sz="100">
                <a:solidFill>
                  <a:schemeClr val="bg1"/>
                </a:solidFill>
              </a:rPr>
              <a:t>www.1ppt.com/powerpoint/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en-US" altLang="zh-CN" sz="100">
                <a:solidFill>
                  <a:schemeClr val="bg1"/>
                </a:solidFill>
              </a:rPr>
              <a:t>Word</a:t>
            </a:r>
            <a:r>
              <a:rPr lang="zh-CN" altLang="en-US" sz="100">
                <a:solidFill>
                  <a:schemeClr val="bg1"/>
                </a:solidFill>
              </a:rPr>
              <a:t>教程： </a:t>
            </a:r>
            <a:r>
              <a:rPr lang="en-US" altLang="zh-CN" sz="100">
                <a:solidFill>
                  <a:schemeClr val="bg1"/>
                </a:solidFill>
              </a:rPr>
              <a:t>www.1ppt.com/word/              Excel</a:t>
            </a:r>
            <a:r>
              <a:rPr lang="zh-CN" altLang="en-US" sz="100">
                <a:solidFill>
                  <a:schemeClr val="bg1"/>
                </a:solidFill>
              </a:rPr>
              <a:t>教程：</a:t>
            </a:r>
            <a:r>
              <a:rPr lang="en-US" altLang="zh-CN" sz="100">
                <a:solidFill>
                  <a:schemeClr val="bg1"/>
                </a:solidFill>
              </a:rPr>
              <a:t>www.1ppt.com/excel/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资料下载：</a:t>
            </a:r>
            <a:r>
              <a:rPr lang="en-US" altLang="zh-CN" sz="100">
                <a:solidFill>
                  <a:schemeClr val="bg1"/>
                </a:solidFill>
              </a:rPr>
              <a:t>www.1ppt.com/ziliao/                PPT</a:t>
            </a:r>
            <a:r>
              <a:rPr lang="zh-CN" altLang="en-US" sz="100">
                <a:solidFill>
                  <a:schemeClr val="bg1"/>
                </a:solidFill>
              </a:rPr>
              <a:t>课件下载：</a:t>
            </a:r>
            <a:r>
              <a:rPr lang="en-US" altLang="zh-CN" sz="100">
                <a:solidFill>
                  <a:schemeClr val="bg1"/>
                </a:solidFill>
              </a:rPr>
              <a:t>www.1ppt.com/kejian/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范文下载：</a:t>
            </a:r>
            <a:r>
              <a:rPr lang="en-US" altLang="zh-CN" sz="100">
                <a:solidFill>
                  <a:schemeClr val="bg1"/>
                </a:solidFill>
              </a:rPr>
              <a:t>www.1ppt.com/fanwen/             </a:t>
            </a:r>
            <a:r>
              <a:rPr lang="zh-CN" altLang="en-US" sz="100">
                <a:solidFill>
                  <a:schemeClr val="bg1"/>
                </a:solidFill>
              </a:rPr>
              <a:t>试卷下载：</a:t>
            </a:r>
            <a:r>
              <a:rPr lang="en-US" altLang="zh-CN" sz="100">
                <a:solidFill>
                  <a:schemeClr val="bg1"/>
                </a:solidFill>
              </a:rPr>
              <a:t>www.1ppt.com/shiti/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教案下载：</a:t>
            </a:r>
            <a:r>
              <a:rPr lang="en-US" altLang="zh-CN" sz="100">
                <a:solidFill>
                  <a:schemeClr val="bg1"/>
                </a:solidFill>
              </a:rPr>
              <a:t>www.1ppt.com/jiaoan/        PPT</a:t>
            </a:r>
            <a:r>
              <a:rPr lang="zh-CN" altLang="en-US" sz="100">
                <a:solidFill>
                  <a:schemeClr val="bg1"/>
                </a:solidFill>
              </a:rPr>
              <a:t>论坛：</a:t>
            </a:r>
            <a:r>
              <a:rPr lang="en-US" altLang="zh-CN" sz="100">
                <a:solidFill>
                  <a:schemeClr val="bg1"/>
                </a:solidFill>
              </a:rPr>
              <a:t>www.1ppt.cn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en-US" altLang="zh-CN" sz="100">
                <a:solidFill>
                  <a:schemeClr val="bg1"/>
                </a:solidFill>
              </a:rPr>
              <a:t> </a:t>
            </a:r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15384" name="TextBox 27"/>
          <p:cNvSpPr>
            <a:spLocks noChangeArrowheads="1"/>
          </p:cNvSpPr>
          <p:nvPr/>
        </p:nvSpPr>
        <p:spPr bwMode="auto">
          <a:xfrm>
            <a:off x="1259840" y="3043555"/>
            <a:ext cx="1261745" cy="2197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局长：薜国旗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dcfa86541b4411988eea089809e29c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095" y="2985770"/>
            <a:ext cx="2050415" cy="1811020"/>
          </a:xfrm>
          <a:prstGeom prst="ellipse">
            <a:avLst/>
          </a:prstGeom>
        </p:spPr>
      </p:pic>
      <p:pic>
        <p:nvPicPr>
          <p:cNvPr id="8" name="图片 7" descr="d1a3a108ec54eb08c22015af1056b1e"/>
          <p:cNvPicPr>
            <a:picLocks noChangeAspect="1"/>
          </p:cNvPicPr>
          <p:nvPr/>
        </p:nvPicPr>
        <p:blipFill>
          <a:blip r:embed="rId2"/>
          <a:srcRect l="1891" t="9551" r="2699" b="13314"/>
          <a:stretch>
            <a:fillRect/>
          </a:stretch>
        </p:blipFill>
        <p:spPr>
          <a:xfrm>
            <a:off x="6300470" y="1044575"/>
            <a:ext cx="2632075" cy="1687830"/>
          </a:xfrm>
          <a:prstGeom prst="roundRect">
            <a:avLst/>
          </a:prstGeom>
        </p:spPr>
      </p:pic>
      <p:pic>
        <p:nvPicPr>
          <p:cNvPr id="4" name="图片 3" descr="466dd1ad02c700b15ea79caba0d58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" y="3198495"/>
            <a:ext cx="2068195" cy="1385570"/>
          </a:xfrm>
          <a:prstGeom prst="roundRect">
            <a:avLst/>
          </a:prstGeom>
        </p:spPr>
      </p:pic>
      <p:pic>
        <p:nvPicPr>
          <p:cNvPr id="6" name="图片 5" descr="微信图片_202106110919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95" y="2985770"/>
            <a:ext cx="2077085" cy="1754505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045" y="1044575"/>
            <a:ext cx="2780665" cy="1620520"/>
          </a:xfrm>
          <a:prstGeom prst="round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390" y="3198495"/>
            <a:ext cx="2060575" cy="1476375"/>
          </a:xfrm>
          <a:prstGeom prst="round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30" y="1057275"/>
            <a:ext cx="2689860" cy="1641475"/>
          </a:xfrm>
          <a:prstGeom prst="roundRect">
            <a:avLst/>
          </a:prstGeom>
        </p:spPr>
      </p:pic>
    </p:spTree>
  </p:cSld>
  <p:clrMapOvr>
    <a:masterClrMapping/>
  </p:clrMapOvr>
  <p:transition spd="slow" advClick="0" advTm="28143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13F62E67-3240-4271-8AC6-686733DC507D}" type="slidenum">
              <a:rPr lang="zh-CN" altLang="en-US" smtClean="0">
                <a:sym typeface="方正兰亭粗黑_GBK" charset="-122"/>
              </a:rPr>
            </a:fld>
            <a:endParaRPr lang="zh-CN" altLang="en-US" sz="180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47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培训内容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148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414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5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6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17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54" name="矩形 35"/>
          <p:cNvSpPr>
            <a:spLocks noChangeArrowheads="1"/>
          </p:cNvSpPr>
          <p:nvPr/>
        </p:nvSpPr>
        <p:spPr bwMode="auto">
          <a:xfrm>
            <a:off x="2627838" y="3361210"/>
            <a:ext cx="1858963" cy="3603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0" name="TextBox 36"/>
          <p:cNvSpPr>
            <a:spLocks noChangeArrowheads="1"/>
          </p:cNvSpPr>
          <p:nvPr/>
        </p:nvSpPr>
        <p:spPr bwMode="auto">
          <a:xfrm>
            <a:off x="3059874" y="3352240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方正兰亭粗黑_GBK" charset="-122"/>
                <a:sym typeface="宋体" panose="02010600030101010101" pitchFamily="2" charset="-122"/>
              </a:rPr>
              <a:t>行为规范</a:t>
            </a:r>
            <a:endParaRPr lang="zh-CN" altLang="en-US" dirty="0">
              <a:solidFill>
                <a:schemeClr val="bg1"/>
              </a:solidFill>
              <a:latin typeface="方正兰亭粗黑_GBK" charset="-122"/>
              <a:sym typeface="宋体" panose="02010600030101010101" pitchFamily="2" charset="-122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483826" y="3937590"/>
            <a:ext cx="2016125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400" b="1" dirty="0" smtClean="0"/>
              <a:t>辅助活动</a:t>
            </a:r>
            <a:endParaRPr lang="en-US" altLang="zh-CN" sz="1400" b="1" dirty="0" smtClean="0"/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400" b="1" dirty="0" smtClean="0">
                <a:sym typeface="+mn-ea"/>
              </a:rPr>
              <a:t>培</a:t>
            </a:r>
            <a:r>
              <a:rPr lang="zh-CN" altLang="zh-CN" sz="1400" b="1" dirty="0" smtClean="0"/>
              <a:t>养了日常养成</a:t>
            </a:r>
            <a:endParaRPr lang="en-US" altLang="zh-CN" sz="1200" dirty="0">
              <a:solidFill>
                <a:srgbClr val="3F3F3F"/>
              </a:solidFill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</p:txBody>
      </p:sp>
      <p:sp>
        <p:nvSpPr>
          <p:cNvPr id="6158" name="矩形 39"/>
          <p:cNvSpPr>
            <a:spLocks noChangeArrowheads="1"/>
          </p:cNvSpPr>
          <p:nvPr/>
        </p:nvSpPr>
        <p:spPr bwMode="auto">
          <a:xfrm>
            <a:off x="4716012" y="3361209"/>
            <a:ext cx="1860550" cy="360363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4" name="TextBox 40"/>
          <p:cNvSpPr>
            <a:spLocks noChangeArrowheads="1"/>
          </p:cNvSpPr>
          <p:nvPr/>
        </p:nvSpPr>
        <p:spPr bwMode="auto">
          <a:xfrm>
            <a:off x="5148048" y="3352240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方正兰亭粗黑_GBK" charset="-122"/>
                <a:sym typeface="宋体" panose="02010600030101010101" pitchFamily="2" charset="-122"/>
              </a:rPr>
              <a:t>军事训练</a:t>
            </a:r>
            <a:endParaRPr lang="zh-CN" altLang="en-US" dirty="0">
              <a:solidFill>
                <a:schemeClr val="bg1"/>
              </a:solidFill>
              <a:latin typeface="方正兰亭粗黑_GBK" charset="-122"/>
              <a:sym typeface="宋体" panose="02010600030101010101" pitchFamily="2" charset="-122"/>
            </a:endParaRPr>
          </a:p>
        </p:txBody>
      </p:sp>
      <p:sp>
        <p:nvSpPr>
          <p:cNvPr id="6161" name="矩形 43"/>
          <p:cNvSpPr>
            <a:spLocks noChangeArrowheads="1"/>
          </p:cNvSpPr>
          <p:nvPr/>
        </p:nvSpPr>
        <p:spPr bwMode="auto">
          <a:xfrm>
            <a:off x="467658" y="3361210"/>
            <a:ext cx="1858962" cy="3603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27" name="TextBox 44"/>
          <p:cNvSpPr>
            <a:spLocks noChangeArrowheads="1"/>
          </p:cNvSpPr>
          <p:nvPr/>
        </p:nvSpPr>
        <p:spPr bwMode="auto">
          <a:xfrm>
            <a:off x="886543" y="3352240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方正兰亭粗黑_GBK" charset="-122"/>
                <a:sym typeface="宋体" panose="02010600030101010101" pitchFamily="2" charset="-122"/>
              </a:rPr>
              <a:t>思</a:t>
            </a:r>
            <a:r>
              <a:rPr lang="zh-CN" altLang="en-US" dirty="0" smtClean="0">
                <a:solidFill>
                  <a:schemeClr val="bg1"/>
                </a:solidFill>
                <a:latin typeface="方正兰亭粗黑_GBK" charset="-122"/>
                <a:sym typeface="宋体" panose="02010600030101010101" pitchFamily="2" charset="-122"/>
              </a:rPr>
              <a:t>想理论</a:t>
            </a:r>
            <a:endParaRPr lang="zh-CN" altLang="en-US" dirty="0">
              <a:solidFill>
                <a:schemeClr val="bg1"/>
              </a:solidFill>
              <a:latin typeface="方正兰亭粗黑_GBK" charset="-122"/>
              <a:sym typeface="宋体" panose="02010600030101010101" pitchFamily="2" charset="-122"/>
            </a:endParaRPr>
          </a:p>
        </p:txBody>
      </p:sp>
      <p:sp>
        <p:nvSpPr>
          <p:cNvPr id="6164" name="矩形 47"/>
          <p:cNvSpPr>
            <a:spLocks noChangeArrowheads="1"/>
          </p:cNvSpPr>
          <p:nvPr/>
        </p:nvSpPr>
        <p:spPr bwMode="auto">
          <a:xfrm>
            <a:off x="6816725" y="3361209"/>
            <a:ext cx="1860550" cy="360363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430" name="TextBox 48"/>
          <p:cNvSpPr>
            <a:spLocks noChangeArrowheads="1"/>
          </p:cNvSpPr>
          <p:nvPr/>
        </p:nvSpPr>
        <p:spPr bwMode="auto">
          <a:xfrm>
            <a:off x="7236222" y="3352240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方正兰亭粗黑_GBK" charset="-122"/>
                <a:sym typeface="宋体" panose="02010600030101010101" pitchFamily="2" charset="-122"/>
              </a:rPr>
              <a:t>拓展训练</a:t>
            </a:r>
            <a:endParaRPr lang="zh-CN" altLang="en-US" dirty="0">
              <a:solidFill>
                <a:schemeClr val="bg1"/>
              </a:solidFill>
              <a:latin typeface="方正兰亭粗黑_GBK" charset="-122"/>
              <a:sym typeface="宋体" panose="02010600030101010101" pitchFamily="2" charset="-122"/>
            </a:endParaRPr>
          </a:p>
        </p:txBody>
      </p:sp>
      <p:sp>
        <p:nvSpPr>
          <p:cNvPr id="7" name="TextBox 49"/>
          <p:cNvSpPr>
            <a:spLocks noChangeArrowheads="1"/>
          </p:cNvSpPr>
          <p:nvPr/>
        </p:nvSpPr>
        <p:spPr bwMode="auto">
          <a:xfrm>
            <a:off x="4716012" y="3937590"/>
            <a:ext cx="2016125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400" b="1" dirty="0" smtClean="0"/>
              <a:t>军事训练</a:t>
            </a:r>
            <a:endParaRPr lang="en-US" altLang="zh-CN" sz="1400" b="1" dirty="0" smtClean="0"/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400" b="1" dirty="0" smtClean="0">
                <a:sym typeface="+mn-ea"/>
              </a:rPr>
              <a:t>提</a:t>
            </a:r>
            <a:r>
              <a:rPr lang="zh-CN" altLang="zh-CN" sz="1400" b="1" dirty="0" smtClean="0"/>
              <a:t>高了业务素质</a:t>
            </a:r>
            <a:endParaRPr lang="en-US" altLang="zh-CN" sz="1200" dirty="0">
              <a:solidFill>
                <a:srgbClr val="3F3F3F"/>
              </a:solidFill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</p:txBody>
      </p:sp>
      <p:sp>
        <p:nvSpPr>
          <p:cNvPr id="6167" name="TextBox 50"/>
          <p:cNvSpPr>
            <a:spLocks noChangeArrowheads="1"/>
          </p:cNvSpPr>
          <p:nvPr/>
        </p:nvSpPr>
        <p:spPr bwMode="auto">
          <a:xfrm>
            <a:off x="395652" y="3937590"/>
            <a:ext cx="2016125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 smtClean="0"/>
              <a:t>         </a:t>
            </a:r>
            <a:r>
              <a:rPr lang="zh-CN" altLang="zh-CN" sz="1400" b="1" dirty="0" smtClean="0">
                <a:latin typeface="+mn-ea"/>
                <a:ea typeface="+mn-ea"/>
              </a:rPr>
              <a:t>理论教育</a:t>
            </a:r>
            <a:endParaRPr lang="zh-CN" altLang="zh-CN" sz="14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 smtClean="0">
                <a:latin typeface="+mn-ea"/>
                <a:ea typeface="+mn-ea"/>
              </a:rPr>
              <a:t> </a:t>
            </a:r>
            <a:r>
              <a:rPr lang="zh-CN" altLang="zh-CN" sz="1400" b="1" dirty="0" smtClean="0">
                <a:latin typeface="+mn-ea"/>
                <a:ea typeface="+mn-ea"/>
                <a:sym typeface="+mn-ea"/>
              </a:rPr>
              <a:t>固</a:t>
            </a:r>
            <a:r>
              <a:rPr lang="zh-CN" altLang="zh-CN" sz="1400" b="1" dirty="0" smtClean="0">
                <a:latin typeface="+mn-ea"/>
                <a:ea typeface="+mn-ea"/>
              </a:rPr>
              <a:t>化了人生价值</a:t>
            </a:r>
            <a:endParaRPr lang="en-US" altLang="zh-CN" sz="1400" dirty="0">
              <a:solidFill>
                <a:srgbClr val="3F3F3F"/>
              </a:solidFill>
              <a:latin typeface="+mn-ea"/>
              <a:ea typeface="+mn-ea"/>
              <a:sym typeface="Calibri" panose="020F0502020204030204" pitchFamily="34" charset="0"/>
            </a:endParaRPr>
          </a:p>
        </p:txBody>
      </p:sp>
      <p:sp>
        <p:nvSpPr>
          <p:cNvPr id="6168" name="TextBox 51"/>
          <p:cNvSpPr>
            <a:spLocks noChangeArrowheads="1"/>
          </p:cNvSpPr>
          <p:nvPr/>
        </p:nvSpPr>
        <p:spPr bwMode="auto">
          <a:xfrm>
            <a:off x="6732588" y="3937590"/>
            <a:ext cx="20161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200" b="1" dirty="0" smtClean="0"/>
              <a:t>拓展训练</a:t>
            </a:r>
            <a:endParaRPr lang="en-US" altLang="zh-CN" sz="1200" b="1" dirty="0" smtClean="0"/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1200" b="1" dirty="0" smtClean="0">
                <a:sym typeface="+mn-ea"/>
              </a:rPr>
              <a:t>激</a:t>
            </a:r>
            <a:r>
              <a:rPr lang="zh-CN" altLang="zh-CN" sz="1200" b="1" dirty="0" smtClean="0"/>
              <a:t>发了个人潜能</a:t>
            </a:r>
            <a:endParaRPr lang="en-US" altLang="zh-CN" sz="1100" dirty="0">
              <a:solidFill>
                <a:srgbClr val="3F3F3F"/>
              </a:solidFill>
              <a:latin typeface="黑体" panose="02010609060101010101" charset="-122"/>
              <a:ea typeface="黑体" panose="02010609060101010101" charset="-122"/>
              <a:sym typeface="Calibri" panose="020F0502020204030204" pitchFamily="34" charset="0"/>
            </a:endParaRPr>
          </a:p>
        </p:txBody>
      </p:sp>
      <p:pic>
        <p:nvPicPr>
          <p:cNvPr id="30" name="图片 29" descr="E:\地铁培训一期（2021.517-24）\地铁第一期培训掠影\5.19日\514ade691e2bf82d3ba7110225ba28c.jpg514ade691e2bf82d3ba7110225ba28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18160" y="1887220"/>
            <a:ext cx="1821180" cy="1365885"/>
          </a:xfrm>
          <a:prstGeom prst="roundRect">
            <a:avLst/>
          </a:prstGeom>
        </p:spPr>
      </p:pic>
      <p:pic>
        <p:nvPicPr>
          <p:cNvPr id="3" name="图片 -2147482598" descr="IMG_269"/>
          <p:cNvPicPr>
            <a:picLocks noChangeAspect="1"/>
          </p:cNvPicPr>
          <p:nvPr/>
        </p:nvPicPr>
        <p:blipFill>
          <a:blip r:embed="rId3"/>
          <a:srcRect l="2624" t="4682" r="-2624" b="-4682"/>
          <a:stretch>
            <a:fillRect/>
          </a:stretch>
        </p:blipFill>
        <p:spPr>
          <a:xfrm>
            <a:off x="2515235" y="1911985"/>
            <a:ext cx="1856740" cy="13970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5" name="图片 -2147482605" descr="IMG_2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830" y="1979930"/>
            <a:ext cx="1944370" cy="133604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图片 54" descr="IMG_269"/>
          <p:cNvPicPr>
            <a:picLocks noChangeAspect="1"/>
          </p:cNvPicPr>
          <p:nvPr/>
        </p:nvPicPr>
        <p:blipFill>
          <a:blip r:embed="rId5"/>
          <a:srcRect l="-8047" t="19772" r="5313" b="24253"/>
          <a:stretch>
            <a:fillRect/>
          </a:stretch>
        </p:blipFill>
        <p:spPr>
          <a:xfrm>
            <a:off x="6595110" y="1951990"/>
            <a:ext cx="2186305" cy="136461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7363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6147" grpId="0" bldLvl="0" autoUpdateAnimBg="0"/>
      <p:bldP spid="6148" grpId="0" bldLvl="0" autoUpdateAnimBg="0"/>
      <p:bldP spid="6154" grpId="0" bldLvl="0" animBg="1" autoUpdateAnimBg="0"/>
      <p:bldP spid="4" grpId="0" bldLvl="0" autoUpdateAnimBg="0"/>
      <p:bldP spid="6158" grpId="0" bldLvl="0" animBg="1" autoUpdateAnimBg="0"/>
      <p:bldP spid="6161" grpId="0" bldLvl="0" animBg="1" autoUpdateAnimBg="0"/>
      <p:bldP spid="6164" grpId="0" bldLvl="0" animBg="1" autoUpdateAnimBg="0"/>
      <p:bldP spid="7" grpId="0" bldLvl="0" autoUpdateAnimBg="0"/>
      <p:bldP spid="6167" grpId="0" bldLvl="0" autoUpdateAnimBg="0"/>
      <p:bldP spid="6168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思想理论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742" y="1704769"/>
            <a:ext cx="648054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        </a:t>
            </a:r>
            <a:r>
              <a:rPr lang="zh-CN" altLang="zh-CN" sz="2000" b="1" dirty="0" smtClean="0">
                <a:solidFill>
                  <a:srgbClr val="FF0000"/>
                </a:solidFill>
              </a:rPr>
              <a:t>理论教育固化了人生价值</a:t>
            </a:r>
            <a:r>
              <a:rPr lang="zh-CN" altLang="zh-CN" sz="2000" b="1" dirty="0" smtClean="0"/>
              <a:t>。开展了以忠诚教育、警规警纪、廉洁自律、心理健康等内容的思想素质教育，培养了学员树立正确的世界观、人生观和价值观。使学员们真正明白“忠诚”的内涵，将其固化于心，转化于行，从而去实践“</a:t>
            </a:r>
            <a:r>
              <a:rPr lang="zh-CN" altLang="zh-CN" sz="2000" b="1" dirty="0" smtClean="0">
                <a:sym typeface="+mn-ea"/>
              </a:rPr>
              <a:t>立警为公，执法为民；</a:t>
            </a:r>
            <a:r>
              <a:rPr lang="zh-CN" altLang="zh-CN" sz="2000" b="1" dirty="0" smtClean="0"/>
              <a:t>立志明心，从警</a:t>
            </a:r>
            <a:r>
              <a:rPr lang="zh-CN" altLang="zh-CN" sz="2000" b="1" dirty="0" smtClean="0">
                <a:sym typeface="+mn-ea"/>
              </a:rPr>
              <a:t>为民</a:t>
            </a:r>
            <a:r>
              <a:rPr lang="zh-CN" altLang="zh-CN" sz="2000" b="1" dirty="0" smtClean="0"/>
              <a:t>；履职尽责，</a:t>
            </a:r>
            <a:r>
              <a:rPr lang="zh-CN" altLang="zh-CN" sz="2000" b="1" dirty="0" smtClean="0">
                <a:sym typeface="+mn-ea"/>
              </a:rPr>
              <a:t>做警</a:t>
            </a:r>
            <a:r>
              <a:rPr lang="zh-CN" altLang="zh-CN" sz="2000" b="1" dirty="0" smtClean="0"/>
              <a:t>为民；”</a:t>
            </a:r>
            <a:r>
              <a:rPr lang="zh-CN" altLang="en-US" sz="2000" b="1" dirty="0" smtClean="0"/>
              <a:t>的人生价值观</a:t>
            </a:r>
            <a:r>
              <a:rPr lang="zh-CN" altLang="zh-CN" sz="2000" b="1" dirty="0" smtClean="0"/>
              <a:t>。</a:t>
            </a:r>
            <a:endParaRPr lang="zh-CN" altLang="zh-CN" sz="2000" b="1" dirty="0" smtClean="0"/>
          </a:p>
          <a:p>
            <a:endParaRPr lang="zh-CN" altLang="en-US" dirty="0"/>
          </a:p>
        </p:txBody>
      </p:sp>
    </p:spTree>
  </p:cSld>
  <p:clrMapOvr>
    <a:masterClrMapping/>
  </p:clrMapOvr>
  <p:transition spd="slow" advClick="0" advTm="4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4339" grpId="0" bldLvl="0" autoUpdateAnimBg="0"/>
      <p:bldP spid="14340" grpId="0" bldLvl="0" autoUpdateAnimBg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IMG_20180902_14064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92300" y="841662"/>
            <a:ext cx="5280000" cy="3960000"/>
          </a:xfrm>
          <a:prstGeom prst="roundRect">
            <a:avLst/>
          </a:prstGeom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思想理论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35622" y="3578053"/>
            <a:ext cx="1871663" cy="1871663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203982" y="3937590"/>
            <a:ext cx="159851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公关礼仪  </a:t>
            </a:r>
            <a:endParaRPr lang="en-US" altLang="zh-CN" sz="2400" b="1" dirty="0" smtClean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行为规范</a:t>
            </a:r>
            <a:endParaRPr lang="en-US" altLang="zh-CN" sz="2400" b="1" dirty="0" smtClean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保密教育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675" y="5017770"/>
            <a:ext cx="5343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主讲：董事长黄宽战（原空军援外军事专家）</a:t>
            </a:r>
            <a:endParaRPr lang="zh-CN" altLang="en-US" sz="1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 advClick="0" advTm="2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9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bldLvl="0" animBg="1" autoUpdateAnimBg="0"/>
      <p:bldP spid="14348" grpId="0" bldLvl="0" autoUpdateAnimBg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IMG_26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09265" y="602615"/>
            <a:ext cx="5139690" cy="385191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思想理论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314325" y="3311525"/>
            <a:ext cx="2278380" cy="2127885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275988" y="3866337"/>
            <a:ext cx="231648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2400" b="1" dirty="0" smtClean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人民警察法</a:t>
            </a:r>
            <a:endParaRPr lang="en-US" altLang="zh-CN" sz="2400" b="1" dirty="0" smtClean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治安管理处罚法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025" y="4657636"/>
            <a:ext cx="532844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主讲：副校长申军民（原武警工程大学教授）</a:t>
            </a:r>
            <a:endParaRPr lang="zh-CN" altLang="en-US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 advClick="0" advTm="22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500" tmFilter="0,0; .5, 1; 1, 1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autoUpdateAnimBg="0"/>
      <p:bldP spid="14339" grpId="0" bldLvl="0" autoUpdateAnimBg="0"/>
      <p:bldP spid="14340" grpId="0" bldLvl="0" autoUpdateAnimBg="0"/>
      <p:bldP spid="14347" grpId="0" bldLvl="0" animBg="1" autoUpdateAnimBg="0"/>
      <p:bldP spid="14348" grpId="0" bldLvl="0" autoUpdateAnimBg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</a:ln>
        </p:spPr>
        <p:txBody>
          <a:bodyPr/>
          <a:lstStyle/>
          <a:p>
            <a:fld id="{A9BFD6F1-1383-46DA-AF6F-B4268741015C}" type="slidenum">
              <a:rPr lang="zh-CN" altLang="en-US" smtClean="0">
                <a:sym typeface="方正兰亭粗黑_GBK" charset="-122"/>
              </a:rPr>
            </a:fld>
            <a:endParaRPr lang="zh-CN" altLang="en-US" sz="1800" dirty="0" smtClean="0">
              <a:solidFill>
                <a:schemeClr val="tx1"/>
              </a:solidFill>
              <a:sym typeface="方正兰亭粗黑_GBK" charset="-122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0" y="265113"/>
            <a:ext cx="179388" cy="720725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39" name="TextBox 4"/>
          <p:cNvSpPr>
            <a:spLocks noChangeArrowheads="1"/>
          </p:cNvSpPr>
          <p:nvPr/>
        </p:nvSpPr>
        <p:spPr bwMode="auto">
          <a:xfrm>
            <a:off x="201613" y="184150"/>
            <a:ext cx="16209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思想理论</a:t>
            </a:r>
            <a:endParaRPr lang="zh-CN" altLang="en-US" sz="28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40" name="TextBox 5"/>
          <p:cNvSpPr>
            <a:spLocks noChangeArrowheads="1"/>
          </p:cNvSpPr>
          <p:nvPr/>
        </p:nvSpPr>
        <p:spPr bwMode="auto">
          <a:xfrm>
            <a:off x="179388" y="687388"/>
            <a:ext cx="13258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辅警培训班</a:t>
            </a:r>
            <a:endParaRPr lang="zh-CN" altLang="en-US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6" name="矩形 6"/>
          <p:cNvSpPr>
            <a:spLocks noChangeArrowheads="1"/>
          </p:cNvSpPr>
          <p:nvPr/>
        </p:nvSpPr>
        <p:spPr bwMode="auto">
          <a:xfrm>
            <a:off x="0" y="5570538"/>
            <a:ext cx="2266950" cy="144462"/>
          </a:xfrm>
          <a:prstGeom prst="rect">
            <a:avLst/>
          </a:prstGeom>
          <a:solidFill>
            <a:srgbClr val="F49022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7" name="矩形 7"/>
          <p:cNvSpPr>
            <a:spLocks noChangeArrowheads="1"/>
          </p:cNvSpPr>
          <p:nvPr/>
        </p:nvSpPr>
        <p:spPr bwMode="auto">
          <a:xfrm>
            <a:off x="2266950" y="5570538"/>
            <a:ext cx="2305050" cy="144462"/>
          </a:xfrm>
          <a:prstGeom prst="rect">
            <a:avLst/>
          </a:prstGeom>
          <a:solidFill>
            <a:srgbClr val="EE3636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8" name="矩形 8"/>
          <p:cNvSpPr>
            <a:spLocks noChangeArrowheads="1"/>
          </p:cNvSpPr>
          <p:nvPr/>
        </p:nvSpPr>
        <p:spPr bwMode="auto">
          <a:xfrm>
            <a:off x="4572000" y="5570538"/>
            <a:ext cx="2266950" cy="144462"/>
          </a:xfrm>
          <a:prstGeom prst="rect">
            <a:avLst/>
          </a:prstGeom>
          <a:solidFill>
            <a:srgbClr val="53C3B0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9" name="矩形 9"/>
          <p:cNvSpPr>
            <a:spLocks noChangeArrowheads="1"/>
          </p:cNvSpPr>
          <p:nvPr/>
        </p:nvSpPr>
        <p:spPr bwMode="auto">
          <a:xfrm>
            <a:off x="6838950" y="5570538"/>
            <a:ext cx="2305050" cy="144462"/>
          </a:xfrm>
          <a:prstGeom prst="rect">
            <a:avLst/>
          </a:prstGeom>
          <a:solidFill>
            <a:srgbClr val="317FB7"/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7" name="椭圆 11"/>
          <p:cNvSpPr>
            <a:spLocks noChangeArrowheads="1"/>
          </p:cNvSpPr>
          <p:nvPr/>
        </p:nvSpPr>
        <p:spPr bwMode="auto">
          <a:xfrm>
            <a:off x="76262" y="3505028"/>
            <a:ext cx="1871663" cy="1871663"/>
          </a:xfrm>
          <a:prstGeom prst="ellipse">
            <a:avLst/>
          </a:prstGeom>
          <a:solidFill>
            <a:srgbClr val="53C3B0">
              <a:alpha val="59999"/>
            </a:srgbClr>
          </a:solidFill>
          <a:ln w="25400">
            <a:noFill/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48" name="TextBox 12"/>
          <p:cNvSpPr>
            <a:spLocks noChangeArrowheads="1"/>
          </p:cNvSpPr>
          <p:nvPr/>
        </p:nvSpPr>
        <p:spPr bwMode="auto">
          <a:xfrm>
            <a:off x="323997" y="4081301"/>
            <a:ext cx="140208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时事政策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爱岗敬业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985" y="4945380"/>
            <a:ext cx="5017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主讲：副校长申军民（原武警工程大学教授）</a:t>
            </a:r>
            <a:endParaRPr lang="zh-CN" altLang="en-US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16" descr="IMG_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658" y="672465"/>
            <a:ext cx="5343525" cy="400431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7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bldLvl="0" autoUpdateAnimBg="0"/>
      <p:bldP spid="2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211.023622047244,&quot;width&quot;:2948}"/>
</p:tagLst>
</file>

<file path=ppt/tags/tag2.xml><?xml version="1.0" encoding="utf-8"?>
<p:tagLst xmlns:p="http://schemas.openxmlformats.org/presentationml/2006/main">
  <p:tag name="KSO_WM_UNIT_PLACING_PICTURE_USER_VIEWPORT" val="{&quot;height&quot;:6272,&quot;width&quot;:8370}"/>
  <p:tag name="KSO_WM_UNIT_PLACING_PICTURE_USER_RELATIVERECTANGLE" val="{&quot;bottom&quot;:0,&quot;left&quot;:0,&quot;right&quot;:0,&quot;top&quot;:0}"/>
  <p:tag name="KSO_WM_UNIT_PLACING_PICTURE_COLLAGE_RELATIVERECTANGLE" val="{&quot;bottom&quot;:9.063045098980869e-17,&quot;left&quot;:0,&quot;right&quot;:0,&quot;top&quot;:9.063045098980869e-17}"/>
  <p:tag name="KSO_WM_UNIT_PLACING_PICTURE_COLLAGE_VIEWPORT" val="{&quot;height&quot;:6257,&quot;width&quot;:8349.982461734693}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35420.530"/>
  <p:tag name="KSO_WM_BEAUTIFY_FLAG" val=""/>
  <p:tag name="KSO_WM_UNIT_TYPE" val=""/>
  <p:tag name="KSO_WM_UNIT_INDEX" val=""/>
  <p:tag name="KSO_WM_UNIT_ID" val=""/>
</p:tagLst>
</file>

<file path=ppt/tags/tag3.xml><?xml version="1.0" encoding="utf-8"?>
<p:tagLst xmlns:p="http://schemas.openxmlformats.org/presentationml/2006/main">
  <p:tag name="KSO_WM_UNIT_PLACING_PICTURE_USER_VIEWPORT" val="{&quot;height&quot;:9000,&quot;width&quot;:12000}"/>
</p:tagLst>
</file>

<file path=ppt/tags/tag4.xml><?xml version="1.0" encoding="utf-8"?>
<p:tagLst xmlns:p="http://schemas.openxmlformats.org/presentationml/2006/main">
  <p:tag name="KSO_WM_UNIT_PLACING_PICTURE_USER_VIEWPORT" val="{&quot;height&quot;:6083,&quot;width&quot;:11190}"/>
</p:tagLst>
</file>

<file path=ppt/tags/tag5.xml><?xml version="1.0" encoding="utf-8"?>
<p:tagLst xmlns:p="http://schemas.openxmlformats.org/presentationml/2006/main">
  <p:tag name="KSO_WM_UNIT_PLACING_PICTURE_USER_VIEWPORT" val="{&quot;height&quot;:2376,&quot;width&quot;:5791}"/>
</p:tagLst>
</file>

<file path=ppt/tags/tag6.xml><?xml version="1.0" encoding="utf-8"?>
<p:tagLst xmlns:p="http://schemas.openxmlformats.org/presentationml/2006/main">
  <p:tag name="ISPRING_RESOURCE_PATHS_HASH_PRESENTER" val="59cea7a59570f28eda1273b8b75756daf5bb0d"/>
</p:tagLst>
</file>

<file path=ppt/theme/theme1.xml><?xml version="1.0" encoding="utf-8"?>
<a:theme xmlns:a="http://schemas.openxmlformats.org/drawingml/2006/main" name="第一PPT模板网-WWW.1PPT.COM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方正兰亭粗黑_GBK"/>
        <a:ea typeface="宋体"/>
        <a:cs typeface=""/>
      </a:majorFont>
      <a:minorFont>
        <a:latin typeface="方正兰亭粗黑_GBK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2594</Words>
  <Application>WPS 演示</Application>
  <PresentationFormat>全屏显示(16:10)</PresentationFormat>
  <Paragraphs>222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方正兰亭粗黑_GBK</vt:lpstr>
      <vt:lpstr>黑体</vt:lpstr>
      <vt:lpstr>方正细圆简体</vt:lpstr>
      <vt:lpstr>微软雅黑</vt:lpstr>
      <vt:lpstr>Calibri</vt:lpstr>
      <vt:lpstr>Arial Unicode MS</vt:lpstr>
      <vt:lpstr>方正兰亭粗黑_GBK</vt:lpstr>
      <vt:lpstr>第一PPT模板网-WWW.1PPT.COM​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457</cp:revision>
  <dcterms:created xsi:type="dcterms:W3CDTF">2014-08-09T08:49:00Z</dcterms:created>
  <dcterms:modified xsi:type="dcterms:W3CDTF">2022-03-30T06:27:00Z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19AF9868DA8B40D59F1E0464DE6B971B</vt:lpwstr>
  </property>
</Properties>
</file>